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3716000" cx="24387175"/>
  <p:notesSz cx="6858000" cy="9144000"/>
  <p:embeddedFontLst>
    <p:embeddedFont>
      <p:font typeface="Lato Ligh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20">
          <p15:clr>
            <a:srgbClr val="A4A3A4"/>
          </p15:clr>
        </p15:guide>
        <p15:guide id="2" pos="7681">
          <p15:clr>
            <a:srgbClr val="A4A3A4"/>
          </p15:clr>
        </p15:guide>
      </p15:sldGuideLst>
    </p:ext>
    <p:ext uri="GoogleSlidesCustomDataVersion2">
      <go:slidesCustomData xmlns:go="http://customooxmlschemas.google.com/" r:id="rId32" roundtripDataSignature="AMtx7mjP9X93ctF/F+6Z5S2MfJRDThhr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320" orient="horz"/>
        <p:guide pos="76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LatoLight-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Light-boldItalic.fntdata"/><Relationship Id="rId30" Type="http://schemas.openxmlformats.org/officeDocument/2006/relationships/font" Target="fonts/LatoLight-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5" name="Shape 15"/>
        <p:cNvGrpSpPr/>
        <p:nvPr/>
      </p:nvGrpSpPr>
      <p:grpSpPr>
        <a:xfrm>
          <a:off x="0" y="0"/>
          <a:ext cx="0" cy="0"/>
          <a:chOff x="0" y="0"/>
          <a:chExt cx="0" cy="0"/>
        </a:xfrm>
      </p:grpSpPr>
      <p:sp>
        <p:nvSpPr>
          <p:cNvPr id="16" name="Google Shape;16;p24"/>
          <p:cNvSpPr/>
          <p:nvPr>
            <p:ph idx="2" type="pic"/>
          </p:nvPr>
        </p:nvSpPr>
        <p:spPr>
          <a:xfrm>
            <a:off x="4" y="0"/>
            <a:ext cx="24387174" cy="13716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4 Images">
  <p:cSld name="1_4 Images">
    <p:spTree>
      <p:nvGrpSpPr>
        <p:cNvPr id="17" name="Shape 17"/>
        <p:cNvGrpSpPr/>
        <p:nvPr/>
      </p:nvGrpSpPr>
      <p:grpSpPr>
        <a:xfrm>
          <a:off x="0" y="0"/>
          <a:ext cx="0" cy="0"/>
          <a:chOff x="0" y="0"/>
          <a:chExt cx="0" cy="0"/>
        </a:xfrm>
      </p:grpSpPr>
      <p:sp>
        <p:nvSpPr>
          <p:cNvPr id="18" name="Google Shape;18;p25"/>
          <p:cNvSpPr/>
          <p:nvPr>
            <p:ph idx="2" type="pic"/>
          </p:nvPr>
        </p:nvSpPr>
        <p:spPr>
          <a:xfrm>
            <a:off x="0" y="0"/>
            <a:ext cx="24387175" cy="8039968"/>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26"/>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6"/>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6"/>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8800"/>
              <a:buFont typeface="Calibri"/>
              <a:buNone/>
              <a:defRPr b="0" i="0" sz="88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3"/>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rmAutofit/>
          </a:bodyPr>
          <a:lstStyle>
            <a:lvl1pPr indent="-584200" lvl="0" marL="457200" marR="0" rtl="0" algn="l">
              <a:lnSpc>
                <a:spcPct val="90000"/>
              </a:lnSpc>
              <a:spcBef>
                <a:spcPts val="2000"/>
              </a:spcBef>
              <a:spcAft>
                <a:spcPts val="0"/>
              </a:spcAft>
              <a:buClr>
                <a:schemeClr val="dk1"/>
              </a:buClr>
              <a:buSzPts val="5600"/>
              <a:buFont typeface="Arial"/>
              <a:buChar char="•"/>
              <a:defRPr b="0" i="0" sz="5600" u="none" cap="none" strike="noStrike">
                <a:solidFill>
                  <a:schemeClr val="dk1"/>
                </a:solidFill>
                <a:latin typeface="Calibri"/>
                <a:ea typeface="Calibri"/>
                <a:cs typeface="Calibri"/>
                <a:sym typeface="Calibri"/>
              </a:defRPr>
            </a:lvl1pPr>
            <a:lvl2pPr indent="-533400" lvl="1" marL="914400" marR="0" rtl="0" algn="l">
              <a:lnSpc>
                <a:spcPct val="90000"/>
              </a:lnSpc>
              <a:spcBef>
                <a:spcPts val="100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2pPr>
            <a:lvl3pPr indent="-482600" lvl="2" marL="1371600" marR="0" rtl="0" algn="l">
              <a:lnSpc>
                <a:spcPct val="90000"/>
              </a:lnSpc>
              <a:spcBef>
                <a:spcPts val="10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3pPr>
            <a:lvl4pPr indent="-457200" lvl="3" marL="1828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4pPr>
            <a:lvl5pPr indent="-457200" lvl="4" marL="22860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4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2400"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400" u="none" cap="none" strike="noStrike">
                <a:solidFill>
                  <a:srgbClr val="B9B9B9"/>
                </a:solidFill>
                <a:latin typeface="Calibri"/>
                <a:ea typeface="Calibri"/>
                <a:cs typeface="Calibri"/>
                <a:sym typeface="Calibri"/>
              </a:defRPr>
            </a:lvl1pPr>
            <a:lvl2pPr indent="0" lvl="1" marL="0" marR="0" rtl="0" algn="r">
              <a:spcBef>
                <a:spcPts val="0"/>
              </a:spcBef>
              <a:buNone/>
              <a:defRPr b="0" i="0" sz="2400" u="none" cap="none" strike="noStrike">
                <a:solidFill>
                  <a:srgbClr val="B9B9B9"/>
                </a:solidFill>
                <a:latin typeface="Calibri"/>
                <a:ea typeface="Calibri"/>
                <a:cs typeface="Calibri"/>
                <a:sym typeface="Calibri"/>
              </a:defRPr>
            </a:lvl2pPr>
            <a:lvl3pPr indent="0" lvl="2" marL="0" marR="0" rtl="0" algn="r">
              <a:spcBef>
                <a:spcPts val="0"/>
              </a:spcBef>
              <a:buNone/>
              <a:defRPr b="0" i="0" sz="2400" u="none" cap="none" strike="noStrike">
                <a:solidFill>
                  <a:srgbClr val="B9B9B9"/>
                </a:solidFill>
                <a:latin typeface="Calibri"/>
                <a:ea typeface="Calibri"/>
                <a:cs typeface="Calibri"/>
                <a:sym typeface="Calibri"/>
              </a:defRPr>
            </a:lvl3pPr>
            <a:lvl4pPr indent="0" lvl="3" marL="0" marR="0" rtl="0" algn="r">
              <a:spcBef>
                <a:spcPts val="0"/>
              </a:spcBef>
              <a:buNone/>
              <a:defRPr b="0" i="0" sz="2400" u="none" cap="none" strike="noStrike">
                <a:solidFill>
                  <a:srgbClr val="B9B9B9"/>
                </a:solidFill>
                <a:latin typeface="Calibri"/>
                <a:ea typeface="Calibri"/>
                <a:cs typeface="Calibri"/>
                <a:sym typeface="Calibri"/>
              </a:defRPr>
            </a:lvl4pPr>
            <a:lvl5pPr indent="0" lvl="4" marL="0" marR="0" rtl="0" algn="r">
              <a:spcBef>
                <a:spcPts val="0"/>
              </a:spcBef>
              <a:buNone/>
              <a:defRPr b="0" i="0" sz="2400" u="none" cap="none" strike="noStrike">
                <a:solidFill>
                  <a:srgbClr val="B9B9B9"/>
                </a:solidFill>
                <a:latin typeface="Calibri"/>
                <a:ea typeface="Calibri"/>
                <a:cs typeface="Calibri"/>
                <a:sym typeface="Calibri"/>
              </a:defRPr>
            </a:lvl5pPr>
            <a:lvl6pPr indent="0" lvl="5" marL="0" marR="0" rtl="0" algn="r">
              <a:spcBef>
                <a:spcPts val="0"/>
              </a:spcBef>
              <a:buNone/>
              <a:defRPr b="0" i="0" sz="2400" u="none" cap="none" strike="noStrike">
                <a:solidFill>
                  <a:srgbClr val="B9B9B9"/>
                </a:solidFill>
                <a:latin typeface="Calibri"/>
                <a:ea typeface="Calibri"/>
                <a:cs typeface="Calibri"/>
                <a:sym typeface="Calibri"/>
              </a:defRPr>
            </a:lvl6pPr>
            <a:lvl7pPr indent="0" lvl="6" marL="0" marR="0" rtl="0" algn="r">
              <a:spcBef>
                <a:spcPts val="0"/>
              </a:spcBef>
              <a:buNone/>
              <a:defRPr b="0" i="0" sz="2400" u="none" cap="none" strike="noStrike">
                <a:solidFill>
                  <a:srgbClr val="B9B9B9"/>
                </a:solidFill>
                <a:latin typeface="Calibri"/>
                <a:ea typeface="Calibri"/>
                <a:cs typeface="Calibri"/>
                <a:sym typeface="Calibri"/>
              </a:defRPr>
            </a:lvl7pPr>
            <a:lvl8pPr indent="0" lvl="7" marL="0" marR="0" rtl="0" algn="r">
              <a:spcBef>
                <a:spcPts val="0"/>
              </a:spcBef>
              <a:buNone/>
              <a:defRPr b="0" i="0" sz="2400" u="none" cap="none" strike="noStrike">
                <a:solidFill>
                  <a:srgbClr val="B9B9B9"/>
                </a:solidFill>
                <a:latin typeface="Calibri"/>
                <a:ea typeface="Calibri"/>
                <a:cs typeface="Calibri"/>
                <a:sym typeface="Calibri"/>
              </a:defRPr>
            </a:lvl8pPr>
            <a:lvl9pPr indent="0" lvl="8" marL="0" marR="0" rtl="0" algn="r">
              <a:spcBef>
                <a:spcPts val="0"/>
              </a:spcBef>
              <a:buNone/>
              <a:defRPr b="0" i="0" sz="2400"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8.png"/><Relationship Id="rId11" Type="http://schemas.openxmlformats.org/officeDocument/2006/relationships/image" Target="../media/image10.png"/><Relationship Id="rId10" Type="http://schemas.openxmlformats.org/officeDocument/2006/relationships/image" Target="../media/image13.png"/><Relationship Id="rId12" Type="http://schemas.openxmlformats.org/officeDocument/2006/relationships/image" Target="../media/image5.png"/><Relationship Id="rId9"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4.png"/><Relationship Id="rId6" Type="http://schemas.openxmlformats.org/officeDocument/2006/relationships/image" Target="../media/image17.png"/><Relationship Id="rId7" Type="http://schemas.openxmlformats.org/officeDocument/2006/relationships/image" Target="../media/image30.png"/><Relationship Id="rId8" Type="http://schemas.openxmlformats.org/officeDocument/2006/relationships/image" Target="../media/image3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0.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 Id="rId4" Type="http://schemas.openxmlformats.org/officeDocument/2006/relationships/image" Target="../media/image21.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
          <p:cNvSpPr txBox="1"/>
          <p:nvPr/>
        </p:nvSpPr>
        <p:spPr>
          <a:xfrm>
            <a:off x="5169433" y="10425366"/>
            <a:ext cx="10381060" cy="186204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1500" u="none" cap="none" strike="noStrike">
                <a:solidFill>
                  <a:srgbClr val="363636"/>
                </a:solidFill>
                <a:latin typeface="Lato Light"/>
                <a:ea typeface="Lato Light"/>
                <a:cs typeface="Lato Light"/>
                <a:sym typeface="Lato Light"/>
              </a:rPr>
              <a:t>Sports Edition</a:t>
            </a:r>
            <a:endParaRPr/>
          </a:p>
        </p:txBody>
      </p:sp>
      <p:sp>
        <p:nvSpPr>
          <p:cNvPr id="29" name="Google Shape;29;p1"/>
          <p:cNvSpPr/>
          <p:nvPr/>
        </p:nvSpPr>
        <p:spPr>
          <a:xfrm>
            <a:off x="18545870" y="582941"/>
            <a:ext cx="3772481" cy="3952483"/>
          </a:xfrm>
          <a:prstGeom prst="rect">
            <a:avLst/>
          </a:prstGeom>
          <a:solidFill>
            <a:srgbClr val="EAEAEA"/>
          </a:solidFill>
          <a:ln cap="flat" cmpd="sng" w="12700">
            <a:solidFill>
              <a:srgbClr val="EAEAE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sp>
        <p:nvSpPr>
          <p:cNvPr id="30" name="Google Shape;30;p1"/>
          <p:cNvSpPr/>
          <p:nvPr/>
        </p:nvSpPr>
        <p:spPr>
          <a:xfrm>
            <a:off x="1874647" y="628950"/>
            <a:ext cx="8970859" cy="8693141"/>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A picture containing graphical user interface&#10;&#10;Description automatically generated" id="31" name="Google Shape;31;p1"/>
          <p:cNvPicPr preferRelativeResize="0"/>
          <p:nvPr/>
        </p:nvPicPr>
        <p:blipFill rotWithShape="1">
          <a:blip r:embed="rId3">
            <a:alphaModFix/>
          </a:blip>
          <a:srcRect b="0" l="0" r="0" t="0"/>
          <a:stretch/>
        </p:blipFill>
        <p:spPr>
          <a:xfrm>
            <a:off x="18633186" y="722243"/>
            <a:ext cx="3685165" cy="3685165"/>
          </a:xfrm>
          <a:prstGeom prst="rect">
            <a:avLst/>
          </a:prstGeom>
          <a:noFill/>
          <a:ln>
            <a:noFill/>
          </a:ln>
        </p:spPr>
      </p:pic>
      <p:pic>
        <p:nvPicPr>
          <p:cNvPr id="32" name="Google Shape;32;p1"/>
          <p:cNvPicPr preferRelativeResize="0"/>
          <p:nvPr/>
        </p:nvPicPr>
        <p:blipFill rotWithShape="1">
          <a:blip r:embed="rId4">
            <a:alphaModFix/>
          </a:blip>
          <a:srcRect b="0" l="0" r="0" t="0"/>
          <a:stretch/>
        </p:blipFill>
        <p:spPr>
          <a:xfrm>
            <a:off x="18642457" y="5369608"/>
            <a:ext cx="3935597" cy="5903396"/>
          </a:xfrm>
          <a:prstGeom prst="rect">
            <a:avLst/>
          </a:prstGeom>
          <a:noFill/>
          <a:ln>
            <a:noFill/>
          </a:ln>
        </p:spPr>
      </p:pic>
      <p:sp>
        <p:nvSpPr>
          <p:cNvPr id="33" name="Google Shape;33;p1"/>
          <p:cNvSpPr txBox="1"/>
          <p:nvPr/>
        </p:nvSpPr>
        <p:spPr>
          <a:xfrm>
            <a:off x="2157984" y="2713362"/>
            <a:ext cx="8101584" cy="452431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4800" u="none" cap="none" strike="noStrike">
                <a:solidFill>
                  <a:schemeClr val="dk1"/>
                </a:solidFill>
                <a:latin typeface="Lato Light"/>
                <a:ea typeface="Lato Light"/>
                <a:cs typeface="Lato Light"/>
                <a:sym typeface="Lato Light"/>
              </a:rPr>
              <a:t> </a:t>
            </a:r>
            <a:r>
              <a:rPr b="0" i="0" lang="en-GB" sz="7200" u="none" cap="none" strike="noStrike">
                <a:solidFill>
                  <a:schemeClr val="dk2"/>
                </a:solidFill>
                <a:latin typeface="Lato Light"/>
                <a:ea typeface="Lato Light"/>
                <a:cs typeface="Lato Light"/>
                <a:sym typeface="Lato Light"/>
              </a:rPr>
              <a:t>AUTISM &amp; NEURODIVERSITY WORKPLACE MASTERCLASS</a:t>
            </a:r>
            <a:endParaRPr b="0" i="0" sz="4800" u="none" cap="none" strike="noStrike">
              <a:solidFill>
                <a:schemeClr val="dk2"/>
              </a:solidFill>
              <a:latin typeface="Lato Light"/>
              <a:ea typeface="Lato Light"/>
              <a:cs typeface="Lato Light"/>
              <a:sym typeface="Lato Light"/>
            </a:endParaRPr>
          </a:p>
        </p:txBody>
      </p:sp>
      <p:sp>
        <p:nvSpPr>
          <p:cNvPr id="34" name="Google Shape;34;p1"/>
          <p:cNvSpPr/>
          <p:nvPr/>
        </p:nvSpPr>
        <p:spPr>
          <a:xfrm>
            <a:off x="11241212" y="2113198"/>
            <a:ext cx="225364" cy="227666"/>
          </a:xfrm>
          <a:prstGeom prst="flowChartConnector">
            <a:avLst/>
          </a:prstGeom>
          <a:solidFill>
            <a:srgbClr val="42DBF0"/>
          </a:solidFill>
          <a:ln cap="flat" cmpd="sng" w="12700">
            <a:solidFill>
              <a:srgbClr val="42DB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id="35" name="Google Shape;35;p1"/>
          <p:cNvPicPr preferRelativeResize="0"/>
          <p:nvPr/>
        </p:nvPicPr>
        <p:blipFill rotWithShape="1">
          <a:blip r:embed="rId5">
            <a:alphaModFix/>
          </a:blip>
          <a:srcRect b="0" l="0" r="0" t="0"/>
          <a:stretch/>
        </p:blipFill>
        <p:spPr>
          <a:xfrm>
            <a:off x="12106771" y="1545325"/>
            <a:ext cx="237765" cy="237765"/>
          </a:xfrm>
          <a:prstGeom prst="rect">
            <a:avLst/>
          </a:prstGeom>
          <a:noFill/>
          <a:ln>
            <a:noFill/>
          </a:ln>
        </p:spPr>
      </p:pic>
      <p:pic>
        <p:nvPicPr>
          <p:cNvPr id="36" name="Google Shape;36;p1"/>
          <p:cNvPicPr preferRelativeResize="0"/>
          <p:nvPr/>
        </p:nvPicPr>
        <p:blipFill rotWithShape="1">
          <a:blip r:embed="rId5">
            <a:alphaModFix/>
          </a:blip>
          <a:srcRect b="0" l="0" r="0" t="0"/>
          <a:stretch/>
        </p:blipFill>
        <p:spPr>
          <a:xfrm>
            <a:off x="12915952" y="996685"/>
            <a:ext cx="237765" cy="237765"/>
          </a:xfrm>
          <a:prstGeom prst="rect">
            <a:avLst/>
          </a:prstGeom>
          <a:noFill/>
          <a:ln>
            <a:noFill/>
          </a:ln>
        </p:spPr>
      </p:pic>
      <p:pic>
        <p:nvPicPr>
          <p:cNvPr id="37" name="Google Shape;37;p1"/>
          <p:cNvPicPr preferRelativeResize="0"/>
          <p:nvPr/>
        </p:nvPicPr>
        <p:blipFill rotWithShape="1">
          <a:blip r:embed="rId5">
            <a:alphaModFix/>
          </a:blip>
          <a:srcRect b="0" l="0" r="0" t="0"/>
          <a:stretch/>
        </p:blipFill>
        <p:spPr>
          <a:xfrm>
            <a:off x="13834976" y="345454"/>
            <a:ext cx="237765" cy="237765"/>
          </a:xfrm>
          <a:prstGeom prst="rect">
            <a:avLst/>
          </a:prstGeom>
          <a:noFill/>
          <a:ln>
            <a:noFill/>
          </a:ln>
        </p:spPr>
      </p:pic>
      <p:pic>
        <p:nvPicPr>
          <p:cNvPr id="38" name="Google Shape;38;p1"/>
          <p:cNvPicPr preferRelativeResize="0"/>
          <p:nvPr/>
        </p:nvPicPr>
        <p:blipFill rotWithShape="1">
          <a:blip r:embed="rId6">
            <a:alphaModFix/>
          </a:blip>
          <a:srcRect b="0" l="0" r="0" t="0"/>
          <a:stretch/>
        </p:blipFill>
        <p:spPr>
          <a:xfrm rot="-977761">
            <a:off x="248769" y="10811833"/>
            <a:ext cx="2840982" cy="1999661"/>
          </a:xfrm>
          <a:prstGeom prst="rect">
            <a:avLst/>
          </a:prstGeom>
          <a:noFill/>
          <a:ln>
            <a:noFill/>
          </a:ln>
        </p:spPr>
      </p:pic>
      <p:pic>
        <p:nvPicPr>
          <p:cNvPr id="39" name="Google Shape;39;p1"/>
          <p:cNvPicPr preferRelativeResize="0"/>
          <p:nvPr/>
        </p:nvPicPr>
        <p:blipFill rotWithShape="1">
          <a:blip r:embed="rId5">
            <a:alphaModFix/>
          </a:blip>
          <a:srcRect b="0" l="0" r="0" t="0"/>
          <a:stretch/>
        </p:blipFill>
        <p:spPr>
          <a:xfrm>
            <a:off x="3194352" y="9717931"/>
            <a:ext cx="237765" cy="237765"/>
          </a:xfrm>
          <a:prstGeom prst="rect">
            <a:avLst/>
          </a:prstGeom>
          <a:noFill/>
          <a:ln>
            <a:noFill/>
          </a:ln>
        </p:spPr>
      </p:pic>
      <p:pic>
        <p:nvPicPr>
          <p:cNvPr id="40" name="Google Shape;40;p1"/>
          <p:cNvPicPr preferRelativeResize="0"/>
          <p:nvPr/>
        </p:nvPicPr>
        <p:blipFill rotWithShape="1">
          <a:blip r:embed="rId7">
            <a:alphaModFix/>
          </a:blip>
          <a:srcRect b="0" l="0" r="0" t="0"/>
          <a:stretch/>
        </p:blipFill>
        <p:spPr>
          <a:xfrm rot="-2335293">
            <a:off x="21256619" y="9274271"/>
            <a:ext cx="3407959" cy="3456732"/>
          </a:xfrm>
          <a:prstGeom prst="rect">
            <a:avLst/>
          </a:prstGeom>
          <a:noFill/>
          <a:ln>
            <a:noFill/>
          </a:ln>
        </p:spPr>
      </p:pic>
      <p:sp>
        <p:nvSpPr>
          <p:cNvPr id="41" name="Google Shape;41;p1"/>
          <p:cNvSpPr/>
          <p:nvPr/>
        </p:nvSpPr>
        <p:spPr>
          <a:xfrm>
            <a:off x="11661836" y="3438144"/>
            <a:ext cx="1134262" cy="1097280"/>
          </a:xfrm>
          <a:prstGeom prst="flowChartConnector">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id="42" name="Google Shape;42;p1"/>
          <p:cNvPicPr preferRelativeResize="0"/>
          <p:nvPr/>
        </p:nvPicPr>
        <p:blipFill rotWithShape="1">
          <a:blip r:embed="rId8">
            <a:alphaModFix/>
          </a:blip>
          <a:srcRect b="0" l="0" r="0" t="0"/>
          <a:stretch/>
        </p:blipFill>
        <p:spPr>
          <a:xfrm>
            <a:off x="2364941" y="290925"/>
            <a:ext cx="851828" cy="824642"/>
          </a:xfrm>
          <a:prstGeom prst="rect">
            <a:avLst/>
          </a:prstGeom>
          <a:noFill/>
          <a:ln cap="flat" cmpd="sng" w="9525">
            <a:solidFill>
              <a:srgbClr val="42DBF0"/>
            </a:solidFill>
            <a:prstDash val="solid"/>
            <a:round/>
            <a:headEnd len="sm" w="sm" type="none"/>
            <a:tailEnd len="sm" w="sm" type="none"/>
          </a:ln>
        </p:spPr>
      </p:pic>
      <p:pic>
        <p:nvPicPr>
          <p:cNvPr id="43" name="Google Shape;43;p1"/>
          <p:cNvPicPr preferRelativeResize="0"/>
          <p:nvPr/>
        </p:nvPicPr>
        <p:blipFill rotWithShape="1">
          <a:blip r:embed="rId9">
            <a:alphaModFix/>
          </a:blip>
          <a:srcRect b="0" l="0" r="0" t="0"/>
          <a:stretch/>
        </p:blipFill>
        <p:spPr>
          <a:xfrm rot="5400000">
            <a:off x="66004" y="9787868"/>
            <a:ext cx="3972020" cy="3287950"/>
          </a:xfrm>
          <a:prstGeom prst="rect">
            <a:avLst/>
          </a:prstGeom>
          <a:noFill/>
          <a:ln>
            <a:noFill/>
          </a:ln>
        </p:spPr>
      </p:pic>
      <p:grpSp>
        <p:nvGrpSpPr>
          <p:cNvPr id="44" name="Google Shape;44;p1"/>
          <p:cNvGrpSpPr/>
          <p:nvPr/>
        </p:nvGrpSpPr>
        <p:grpSpPr>
          <a:xfrm>
            <a:off x="1881483" y="9252556"/>
            <a:ext cx="301011" cy="4358573"/>
            <a:chOff x="14244181" y="7690855"/>
            <a:chExt cx="301011" cy="4358573"/>
          </a:xfrm>
        </p:grpSpPr>
        <p:sp>
          <p:nvSpPr>
            <p:cNvPr id="45" name="Google Shape;45;p1"/>
            <p:cNvSpPr/>
            <p:nvPr/>
          </p:nvSpPr>
          <p:spPr>
            <a:xfrm>
              <a:off x="14250277" y="11811663"/>
              <a:ext cx="237765" cy="237765"/>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id="46" name="Google Shape;46;p1"/>
            <p:cNvPicPr preferRelativeResize="0"/>
            <p:nvPr/>
          </p:nvPicPr>
          <p:blipFill rotWithShape="1">
            <a:blip r:embed="rId10">
              <a:alphaModFix/>
            </a:blip>
            <a:srcRect b="0" l="0" r="0" t="0"/>
            <a:stretch/>
          </p:blipFill>
          <p:spPr>
            <a:xfrm>
              <a:off x="14244181" y="10430385"/>
              <a:ext cx="249958" cy="249958"/>
            </a:xfrm>
            <a:prstGeom prst="rect">
              <a:avLst/>
            </a:prstGeom>
            <a:noFill/>
            <a:ln>
              <a:noFill/>
            </a:ln>
          </p:spPr>
        </p:pic>
        <p:pic>
          <p:nvPicPr>
            <p:cNvPr id="47" name="Google Shape;47;p1"/>
            <p:cNvPicPr preferRelativeResize="0"/>
            <p:nvPr/>
          </p:nvPicPr>
          <p:blipFill rotWithShape="1">
            <a:blip r:embed="rId10">
              <a:alphaModFix/>
            </a:blip>
            <a:srcRect b="0" l="0" r="0" t="0"/>
            <a:stretch/>
          </p:blipFill>
          <p:spPr>
            <a:xfrm>
              <a:off x="14295234" y="9072133"/>
              <a:ext cx="249958" cy="249958"/>
            </a:xfrm>
            <a:prstGeom prst="rect">
              <a:avLst/>
            </a:prstGeom>
            <a:noFill/>
            <a:ln>
              <a:noFill/>
            </a:ln>
          </p:spPr>
        </p:pic>
        <p:pic>
          <p:nvPicPr>
            <p:cNvPr id="48" name="Google Shape;48;p1"/>
            <p:cNvPicPr preferRelativeResize="0"/>
            <p:nvPr/>
          </p:nvPicPr>
          <p:blipFill rotWithShape="1">
            <a:blip r:embed="rId10">
              <a:alphaModFix/>
            </a:blip>
            <a:srcRect b="0" l="0" r="0" t="0"/>
            <a:stretch/>
          </p:blipFill>
          <p:spPr>
            <a:xfrm>
              <a:off x="14244181" y="7690855"/>
              <a:ext cx="249958" cy="249958"/>
            </a:xfrm>
            <a:prstGeom prst="rect">
              <a:avLst/>
            </a:prstGeom>
            <a:noFill/>
            <a:ln>
              <a:noFill/>
            </a:ln>
          </p:spPr>
        </p:pic>
      </p:grpSp>
      <p:pic>
        <p:nvPicPr>
          <p:cNvPr id="49" name="Google Shape;49;p1"/>
          <p:cNvPicPr preferRelativeResize="0"/>
          <p:nvPr/>
        </p:nvPicPr>
        <p:blipFill rotWithShape="1">
          <a:blip r:embed="rId11">
            <a:alphaModFix/>
          </a:blip>
          <a:srcRect b="28244" l="0" r="23575" t="0"/>
          <a:stretch/>
        </p:blipFill>
        <p:spPr>
          <a:xfrm rot="-972607">
            <a:off x="537297" y="-158228"/>
            <a:ext cx="2152544" cy="2664143"/>
          </a:xfrm>
          <a:prstGeom prst="rect">
            <a:avLst/>
          </a:prstGeom>
          <a:noFill/>
          <a:ln>
            <a:noFill/>
          </a:ln>
        </p:spPr>
      </p:pic>
      <p:pic>
        <p:nvPicPr>
          <p:cNvPr id="50" name="Google Shape;50;p1"/>
          <p:cNvPicPr preferRelativeResize="0"/>
          <p:nvPr/>
        </p:nvPicPr>
        <p:blipFill rotWithShape="1">
          <a:blip r:embed="rId12">
            <a:alphaModFix/>
          </a:blip>
          <a:srcRect b="0" l="0" r="0" t="0"/>
          <a:stretch/>
        </p:blipFill>
        <p:spPr>
          <a:xfrm rot="-2163345">
            <a:off x="12497192" y="-820190"/>
            <a:ext cx="298730" cy="4365114"/>
          </a:xfrm>
          <a:prstGeom prst="rect">
            <a:avLst/>
          </a:prstGeom>
          <a:noFill/>
          <a:ln>
            <a:noFill/>
          </a:ln>
        </p:spPr>
      </p:pic>
      <p:sp>
        <p:nvSpPr>
          <p:cNvPr id="51" name="Google Shape;51;p1"/>
          <p:cNvSpPr/>
          <p:nvPr/>
        </p:nvSpPr>
        <p:spPr>
          <a:xfrm>
            <a:off x="22960598" y="464336"/>
            <a:ext cx="596156" cy="585216"/>
          </a:xfrm>
          <a:prstGeom prst="flowChartConnector">
            <a:avLst/>
          </a:prstGeom>
          <a:solidFill>
            <a:srgbClr val="D6D6D6"/>
          </a:solidFill>
          <a:ln cap="flat" cmpd="sng" w="12700">
            <a:solidFill>
              <a:srgbClr val="D6D6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sp>
        <p:nvSpPr>
          <p:cNvPr id="52" name="Google Shape;52;p1"/>
          <p:cNvSpPr txBox="1"/>
          <p:nvPr/>
        </p:nvSpPr>
        <p:spPr>
          <a:xfrm>
            <a:off x="18954750" y="11677650"/>
            <a:ext cx="24955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3600" u="none" cap="none" strike="noStrike">
                <a:solidFill>
                  <a:schemeClr val="dk1"/>
                </a:solidFill>
                <a:latin typeface="Calibri"/>
                <a:ea typeface="Calibri"/>
                <a:cs typeface="Calibri"/>
                <a:sym typeface="Calibri"/>
              </a:rPr>
              <a:t>Day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p:nvPr/>
        </p:nvSpPr>
        <p:spPr>
          <a:xfrm>
            <a:off x="6349" y="893"/>
            <a:ext cx="24374476" cy="490054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rgbClr val="FFFFFF"/>
              </a:solidFill>
              <a:latin typeface="Lato Light"/>
              <a:ea typeface="Lato Light"/>
              <a:cs typeface="Lato Light"/>
              <a:sym typeface="Lato Light"/>
            </a:endParaRPr>
          </a:p>
        </p:txBody>
      </p:sp>
      <p:sp>
        <p:nvSpPr>
          <p:cNvPr id="58" name="Google Shape;58;p2"/>
          <p:cNvSpPr txBox="1"/>
          <p:nvPr/>
        </p:nvSpPr>
        <p:spPr>
          <a:xfrm>
            <a:off x="685281" y="5321296"/>
            <a:ext cx="14412872" cy="181742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GB" sz="4000">
                <a:solidFill>
                  <a:srgbClr val="363636"/>
                </a:solidFill>
                <a:latin typeface="Lato Light"/>
                <a:ea typeface="Lato Light"/>
                <a:cs typeface="Lato Light"/>
                <a:sym typeface="Lato Light"/>
              </a:rPr>
              <a:t>We may also show this presentation on our YouTube Channel, to make it accessible for those not on Facebook!</a:t>
            </a:r>
            <a:endParaRPr/>
          </a:p>
        </p:txBody>
      </p:sp>
      <p:sp>
        <p:nvSpPr>
          <p:cNvPr id="59" name="Google Shape;59;p2"/>
          <p:cNvSpPr/>
          <p:nvPr/>
        </p:nvSpPr>
        <p:spPr>
          <a:xfrm>
            <a:off x="19607789" y="892"/>
            <a:ext cx="1583420" cy="13714216"/>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rgbClr val="FFFFFF"/>
              </a:solidFill>
              <a:latin typeface="Lato Light"/>
              <a:ea typeface="Lato Light"/>
              <a:cs typeface="Lato Light"/>
              <a:sym typeface="Lato Light"/>
            </a:endParaRPr>
          </a:p>
        </p:txBody>
      </p:sp>
      <p:pic>
        <p:nvPicPr>
          <p:cNvPr descr="A close-up of some text&#10;&#10;Description automatically generated with low confidence" id="60" name="Google Shape;60;p2"/>
          <p:cNvPicPr preferRelativeResize="0"/>
          <p:nvPr/>
        </p:nvPicPr>
        <p:blipFill rotWithShape="1">
          <a:blip r:embed="rId3">
            <a:alphaModFix/>
          </a:blip>
          <a:srcRect b="0" l="0" r="0" t="0"/>
          <a:stretch/>
        </p:blipFill>
        <p:spPr>
          <a:xfrm>
            <a:off x="17083846" y="428902"/>
            <a:ext cx="7043366" cy="3521684"/>
          </a:xfrm>
          <a:prstGeom prst="rect">
            <a:avLst/>
          </a:prstGeom>
          <a:noFill/>
          <a:ln>
            <a:noFill/>
          </a:ln>
        </p:spPr>
      </p:pic>
      <p:pic>
        <p:nvPicPr>
          <p:cNvPr id="61" name="Google Shape;61;p2"/>
          <p:cNvPicPr preferRelativeResize="0"/>
          <p:nvPr/>
        </p:nvPicPr>
        <p:blipFill rotWithShape="1">
          <a:blip r:embed="rId4">
            <a:alphaModFix/>
          </a:blip>
          <a:srcRect b="0" l="0" r="0" t="0"/>
          <a:stretch/>
        </p:blipFill>
        <p:spPr>
          <a:xfrm>
            <a:off x="338465" y="9654705"/>
            <a:ext cx="5110612" cy="28619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p:nvPr/>
        </p:nvSpPr>
        <p:spPr>
          <a:xfrm>
            <a:off x="4762" y="0"/>
            <a:ext cx="24377650" cy="4901184"/>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67" name="Google Shape;67;p3"/>
          <p:cNvSpPr txBox="1"/>
          <p:nvPr/>
        </p:nvSpPr>
        <p:spPr>
          <a:xfrm>
            <a:off x="739046" y="1173319"/>
            <a:ext cx="16945450"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363636"/>
                </a:solidFill>
                <a:latin typeface="Lato Light"/>
                <a:ea typeface="Lato Light"/>
                <a:cs typeface="Lato Light"/>
                <a:sym typeface="Lato Light"/>
              </a:rPr>
              <a:t>Who are Autism &amp; Neurodiversity Coaching?</a:t>
            </a:r>
            <a:endParaRPr b="1" sz="8000">
              <a:solidFill>
                <a:srgbClr val="363636"/>
              </a:solidFill>
              <a:latin typeface="Lato Light"/>
              <a:ea typeface="Lato Light"/>
              <a:cs typeface="Lato Light"/>
              <a:sym typeface="Lato Light"/>
            </a:endParaRPr>
          </a:p>
        </p:txBody>
      </p:sp>
      <p:sp>
        <p:nvSpPr>
          <p:cNvPr id="68" name="Google Shape;68;p3"/>
          <p:cNvSpPr txBox="1"/>
          <p:nvPr/>
        </p:nvSpPr>
        <p:spPr>
          <a:xfrm>
            <a:off x="1042416" y="5285232"/>
            <a:ext cx="13346875" cy="7357399"/>
          </a:xfrm>
          <a:prstGeom prst="rect">
            <a:avLst/>
          </a:prstGeom>
          <a:noFill/>
          <a:ln>
            <a:noFill/>
          </a:ln>
        </p:spPr>
        <p:txBody>
          <a:bodyPr anchorCtr="0" anchor="t" bIns="45700" lIns="91425" spcFirstLastPara="1" rIns="91425" wrap="square" tIns="45700">
            <a:spAutoFit/>
          </a:bodyPr>
          <a:lstStyle/>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Our team contains neurodiverse employees &amp; was founded by Ben Holmes</a:t>
            </a:r>
            <a:endParaRPr/>
          </a:p>
          <a:p>
            <a:pPr indent="-317500" lvl="0" marL="571500" marR="0" rtl="0" algn="l">
              <a:lnSpc>
                <a:spcPct val="150000"/>
              </a:lnSpc>
              <a:spcBef>
                <a:spcPts val="0"/>
              </a:spcBef>
              <a:spcAft>
                <a:spcPts val="0"/>
              </a:spcAft>
              <a:buClr>
                <a:schemeClr val="dk1"/>
              </a:buClr>
              <a:buSzPts val="4000"/>
              <a:buFont typeface="Arial"/>
              <a:buNone/>
            </a:pPr>
            <a:r>
              <a:t/>
            </a:r>
            <a:endParaRPr sz="4000">
              <a:solidFill>
                <a:srgbClr val="363636"/>
              </a:solidFill>
              <a:latin typeface="Lato Light"/>
              <a:ea typeface="Lato Light"/>
              <a:cs typeface="Lato Light"/>
              <a:sym typeface="Lato Light"/>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Ben is a Qualified Autism Practitioner &amp; is Autistic himself</a:t>
            </a:r>
            <a:endParaRPr/>
          </a:p>
          <a:p>
            <a:pPr indent="-88900" lvl="0" marL="342900" marR="0" rtl="0" algn="l">
              <a:lnSpc>
                <a:spcPct val="150000"/>
              </a:lnSpc>
              <a:spcBef>
                <a:spcPts val="0"/>
              </a:spcBef>
              <a:spcAft>
                <a:spcPts val="0"/>
              </a:spcAft>
              <a:buClr>
                <a:schemeClr val="dk1"/>
              </a:buClr>
              <a:buSzPts val="4000"/>
              <a:buFont typeface="Arial"/>
              <a:buNone/>
            </a:pPr>
            <a:r>
              <a:t/>
            </a:r>
            <a:endParaRPr sz="4000">
              <a:solidFill>
                <a:srgbClr val="363636"/>
              </a:solidFill>
              <a:latin typeface="Lato Light"/>
              <a:ea typeface="Lato Light"/>
              <a:cs typeface="Lato Light"/>
              <a:sym typeface="Lato Light"/>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He also has ADHD, Dyspraxia, OCD, Anxiety &amp; Depression</a:t>
            </a:r>
            <a:endParaRPr/>
          </a:p>
        </p:txBody>
      </p:sp>
      <p:sp>
        <p:nvSpPr>
          <p:cNvPr id="69" name="Google Shape;69;p3"/>
          <p:cNvSpPr/>
          <p:nvPr/>
        </p:nvSpPr>
        <p:spPr>
          <a:xfrm>
            <a:off x="19608754" y="0"/>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pic>
        <p:nvPicPr>
          <p:cNvPr descr="A close-up of some text&#10;&#10;Description automatically generated with low confidence" id="70" name="Google Shape;70;p3"/>
          <p:cNvPicPr preferRelativeResize="0"/>
          <p:nvPr/>
        </p:nvPicPr>
        <p:blipFill rotWithShape="1">
          <a:blip r:embed="rId3">
            <a:alphaModFix/>
          </a:blip>
          <a:srcRect b="0" l="0" r="0" t="0"/>
          <a:stretch/>
        </p:blipFill>
        <p:spPr>
          <a:xfrm>
            <a:off x="17084481" y="428066"/>
            <a:ext cx="7044283" cy="35221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p:nvPr/>
        </p:nvSpPr>
        <p:spPr>
          <a:xfrm>
            <a:off x="4762" y="0"/>
            <a:ext cx="24377650" cy="3200400"/>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76" name="Google Shape;76;p4"/>
          <p:cNvSpPr txBox="1"/>
          <p:nvPr/>
        </p:nvSpPr>
        <p:spPr>
          <a:xfrm>
            <a:off x="576136" y="260717"/>
            <a:ext cx="1602936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363636"/>
                </a:solidFill>
                <a:latin typeface="Lato Light"/>
                <a:ea typeface="Lato Light"/>
                <a:cs typeface="Lato Light"/>
                <a:sym typeface="Lato Light"/>
              </a:rPr>
              <a:t>Who are Autism &amp; Neurodiversity Coaching?</a:t>
            </a:r>
            <a:endParaRPr b="1" sz="8000">
              <a:solidFill>
                <a:srgbClr val="363636"/>
              </a:solidFill>
              <a:latin typeface="Lato Light"/>
              <a:ea typeface="Lato Light"/>
              <a:cs typeface="Lato Light"/>
              <a:sym typeface="Lato Light"/>
            </a:endParaRPr>
          </a:p>
        </p:txBody>
      </p:sp>
      <p:sp>
        <p:nvSpPr>
          <p:cNvPr id="77" name="Google Shape;77;p4"/>
          <p:cNvSpPr txBox="1"/>
          <p:nvPr/>
        </p:nvSpPr>
        <p:spPr>
          <a:xfrm>
            <a:off x="572366" y="3200400"/>
            <a:ext cx="18683478" cy="274075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GB" sz="4000">
                <a:solidFill>
                  <a:srgbClr val="363636"/>
                </a:solidFill>
                <a:latin typeface="Lato Light"/>
                <a:ea typeface="Lato Light"/>
                <a:cs typeface="Lato Light"/>
                <a:sym typeface="Lato Light"/>
              </a:rPr>
              <a:t>We provide coaching and training sessions that are completely tailored to the individual or organisation.</a:t>
            </a:r>
            <a:endParaRPr/>
          </a:p>
          <a:p>
            <a:pPr indent="0" lvl="0" marL="0" marR="0" rtl="0" algn="l">
              <a:lnSpc>
                <a:spcPct val="150000"/>
              </a:lnSpc>
              <a:spcBef>
                <a:spcPts val="0"/>
              </a:spcBef>
              <a:spcAft>
                <a:spcPts val="0"/>
              </a:spcAft>
              <a:buNone/>
            </a:pPr>
            <a:r>
              <a:t/>
            </a:r>
            <a:endParaRPr b="1" sz="4000">
              <a:solidFill>
                <a:srgbClr val="363636"/>
              </a:solidFill>
              <a:latin typeface="Lato Light"/>
              <a:ea typeface="Lato Light"/>
              <a:cs typeface="Lato Light"/>
              <a:sym typeface="Lato Light"/>
            </a:endParaRPr>
          </a:p>
        </p:txBody>
      </p:sp>
      <p:sp>
        <p:nvSpPr>
          <p:cNvPr id="78" name="Google Shape;78;p4"/>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79" name="Google Shape;79;p4"/>
          <p:cNvSpPr txBox="1"/>
          <p:nvPr/>
        </p:nvSpPr>
        <p:spPr>
          <a:xfrm>
            <a:off x="572366" y="5308962"/>
            <a:ext cx="18251424" cy="76651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rgbClr val="363636"/>
                </a:solidFill>
                <a:latin typeface="Lato Light"/>
                <a:ea typeface="Lato Light"/>
                <a:cs typeface="Lato Light"/>
                <a:sym typeface="Lato Light"/>
              </a:rPr>
              <a:t>Available Services</a:t>
            </a:r>
            <a:endParaRPr/>
          </a:p>
          <a:p>
            <a:pPr indent="0" lvl="0" marL="0" marR="0" rtl="0" algn="l">
              <a:spcBef>
                <a:spcPts val="0"/>
              </a:spcBef>
              <a:spcAft>
                <a:spcPts val="0"/>
              </a:spcAft>
              <a:buNone/>
            </a:pPr>
            <a:r>
              <a:t/>
            </a:r>
            <a:endParaRPr sz="4000">
              <a:solidFill>
                <a:srgbClr val="363636"/>
              </a:solidFill>
              <a:latin typeface="Lato Light"/>
              <a:ea typeface="Lato Light"/>
              <a:cs typeface="Lato Light"/>
              <a:sym typeface="Lato Light"/>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Training for businesses of all sizes</a:t>
            </a:r>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Mentoring for staff &amp; management</a:t>
            </a:r>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Coaching for neurodiverse individuals</a:t>
            </a:r>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Awareness sessions/coaching for families of a neurodiverse individual</a:t>
            </a:r>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And lots of other neurodiversity related ‘stuff’!</a:t>
            </a:r>
            <a:endParaRPr/>
          </a:p>
          <a:p>
            <a:pPr indent="-571500" lvl="0" marL="571500" marR="0" rtl="0" algn="l">
              <a:lnSpc>
                <a:spcPct val="150000"/>
              </a:lnSpc>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We mainly operate online so that we can support as many businesses &amp; individuals as possible but also do in person events.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5"/>
          <p:cNvPicPr preferRelativeResize="0"/>
          <p:nvPr/>
        </p:nvPicPr>
        <p:blipFill rotWithShape="1">
          <a:blip r:embed="rId3">
            <a:alphaModFix/>
          </a:blip>
          <a:srcRect b="0" l="0" r="0" t="0"/>
          <a:stretch/>
        </p:blipFill>
        <p:spPr>
          <a:xfrm rot="-5400000">
            <a:off x="8774537" y="-387752"/>
            <a:ext cx="4005716" cy="21604891"/>
          </a:xfrm>
          <a:prstGeom prst="rect">
            <a:avLst/>
          </a:prstGeom>
          <a:noFill/>
          <a:ln>
            <a:noFill/>
          </a:ln>
        </p:spPr>
      </p:pic>
      <p:sp>
        <p:nvSpPr>
          <p:cNvPr id="85" name="Google Shape;85;p5"/>
          <p:cNvSpPr/>
          <p:nvPr/>
        </p:nvSpPr>
        <p:spPr>
          <a:xfrm>
            <a:off x="4762" y="0"/>
            <a:ext cx="24377650" cy="2907792"/>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86" name="Google Shape;86;p5"/>
          <p:cNvSpPr txBox="1"/>
          <p:nvPr/>
        </p:nvSpPr>
        <p:spPr>
          <a:xfrm>
            <a:off x="421198" y="541292"/>
            <a:ext cx="1602936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363636"/>
                </a:solidFill>
                <a:latin typeface="Lato Light"/>
                <a:ea typeface="Lato Light"/>
                <a:cs typeface="Lato Light"/>
                <a:sym typeface="Lato Light"/>
              </a:rPr>
              <a:t>Who is John O’Kane?</a:t>
            </a:r>
            <a:endParaRPr b="1" sz="8000">
              <a:solidFill>
                <a:srgbClr val="363636"/>
              </a:solidFill>
              <a:latin typeface="Lato Light"/>
              <a:ea typeface="Lato Light"/>
              <a:cs typeface="Lato Light"/>
              <a:sym typeface="Lato Light"/>
            </a:endParaRPr>
          </a:p>
        </p:txBody>
      </p:sp>
      <p:sp>
        <p:nvSpPr>
          <p:cNvPr id="87" name="Google Shape;87;p5"/>
          <p:cNvSpPr/>
          <p:nvPr/>
        </p:nvSpPr>
        <p:spPr>
          <a:xfrm>
            <a:off x="18215868" y="0"/>
            <a:ext cx="524865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88" name="Google Shape;88;p5"/>
          <p:cNvSpPr txBox="1"/>
          <p:nvPr/>
        </p:nvSpPr>
        <p:spPr>
          <a:xfrm>
            <a:off x="209940" y="3163181"/>
            <a:ext cx="14475324" cy="4401205"/>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Ex professional footballer who played for Manchester United!</a:t>
            </a:r>
            <a:endParaRPr/>
          </a:p>
          <a:p>
            <a:pPr indent="-571500" lvl="0" marL="571500" marR="0" rtl="0" algn="l">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Played under SAF &amp; roomed with David Beckham!</a:t>
            </a:r>
            <a:endParaRPr/>
          </a:p>
          <a:p>
            <a:pPr indent="-571500" lvl="0" marL="571500" marR="0" rtl="0" algn="l">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Part of the Class of 92 team!</a:t>
            </a:r>
            <a:endParaRPr/>
          </a:p>
          <a:p>
            <a:pPr indent="-571500" lvl="0" marL="571500" marR="0" rtl="0" algn="l">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Also played with Eric Cantona, Roy Keane, Peter Schmeichel, Ryan Giggs, Paul Scholes, Gary Neville, Denis Irwin &amp; Andrei Kanchelskis</a:t>
            </a:r>
            <a:endParaRPr sz="4000">
              <a:solidFill>
                <a:srgbClr val="363636"/>
              </a:solidFill>
              <a:latin typeface="Lato Light"/>
              <a:ea typeface="Lato Light"/>
              <a:cs typeface="Lato Light"/>
              <a:sym typeface="Lato Light"/>
            </a:endParaRPr>
          </a:p>
          <a:p>
            <a:pPr indent="-571500" lvl="0" marL="571500" marR="0" rtl="0" algn="l">
              <a:spcBef>
                <a:spcPts val="0"/>
              </a:spcBef>
              <a:spcAft>
                <a:spcPts val="0"/>
              </a:spcAft>
              <a:buClr>
                <a:srgbClr val="363636"/>
              </a:buClr>
              <a:buSzPts val="4000"/>
              <a:buFont typeface="Arial"/>
              <a:buChar char="•"/>
            </a:pPr>
            <a:r>
              <a:rPr lang="en-GB" sz="4000">
                <a:solidFill>
                  <a:srgbClr val="363636"/>
                </a:solidFill>
                <a:latin typeface="Lato Light"/>
                <a:ea typeface="Lato Light"/>
                <a:cs typeface="Lato Light"/>
                <a:sym typeface="Lato Light"/>
              </a:rPr>
              <a:t>Autistic!</a:t>
            </a:r>
            <a:endParaRPr/>
          </a:p>
        </p:txBody>
      </p:sp>
      <p:pic>
        <p:nvPicPr>
          <p:cNvPr id="89" name="Google Shape;89;p5"/>
          <p:cNvPicPr preferRelativeResize="0"/>
          <p:nvPr/>
        </p:nvPicPr>
        <p:blipFill rotWithShape="1">
          <a:blip r:embed="rId4">
            <a:alphaModFix/>
          </a:blip>
          <a:srcRect b="0" l="0" r="0" t="0"/>
          <a:stretch/>
        </p:blipFill>
        <p:spPr>
          <a:xfrm>
            <a:off x="438912" y="8705088"/>
            <a:ext cx="6312871" cy="3550990"/>
          </a:xfrm>
          <a:prstGeom prst="rect">
            <a:avLst/>
          </a:prstGeom>
          <a:noFill/>
          <a:ln>
            <a:noFill/>
          </a:ln>
        </p:spPr>
      </p:pic>
      <p:pic>
        <p:nvPicPr>
          <p:cNvPr id="90" name="Google Shape;90;p5"/>
          <p:cNvPicPr preferRelativeResize="0"/>
          <p:nvPr/>
        </p:nvPicPr>
        <p:blipFill rotWithShape="1">
          <a:blip r:embed="rId5">
            <a:alphaModFix/>
          </a:blip>
          <a:srcRect b="0" l="0" r="0" t="0"/>
          <a:stretch/>
        </p:blipFill>
        <p:spPr>
          <a:xfrm>
            <a:off x="12397029" y="8680981"/>
            <a:ext cx="5181495" cy="3448049"/>
          </a:xfrm>
          <a:prstGeom prst="rect">
            <a:avLst/>
          </a:prstGeom>
          <a:noFill/>
          <a:ln>
            <a:noFill/>
          </a:ln>
        </p:spPr>
      </p:pic>
      <p:pic>
        <p:nvPicPr>
          <p:cNvPr id="91" name="Google Shape;91;p5"/>
          <p:cNvPicPr preferRelativeResize="0"/>
          <p:nvPr/>
        </p:nvPicPr>
        <p:blipFill rotWithShape="1">
          <a:blip r:embed="rId6">
            <a:alphaModFix/>
          </a:blip>
          <a:srcRect b="0" l="0" r="0" t="0"/>
          <a:stretch/>
        </p:blipFill>
        <p:spPr>
          <a:xfrm>
            <a:off x="6751783" y="8806164"/>
            <a:ext cx="5691112" cy="3197682"/>
          </a:xfrm>
          <a:prstGeom prst="rect">
            <a:avLst/>
          </a:prstGeom>
          <a:noFill/>
          <a:ln>
            <a:noFill/>
          </a:ln>
        </p:spPr>
      </p:pic>
      <p:pic>
        <p:nvPicPr>
          <p:cNvPr id="92" name="Google Shape;92;p5"/>
          <p:cNvPicPr preferRelativeResize="0"/>
          <p:nvPr/>
        </p:nvPicPr>
        <p:blipFill rotWithShape="1">
          <a:blip r:embed="rId7">
            <a:alphaModFix/>
          </a:blip>
          <a:srcRect b="0" l="0" r="0" t="0"/>
          <a:stretch/>
        </p:blipFill>
        <p:spPr>
          <a:xfrm>
            <a:off x="18545519" y="541292"/>
            <a:ext cx="4589354" cy="7177875"/>
          </a:xfrm>
          <a:prstGeom prst="rect">
            <a:avLst/>
          </a:prstGeom>
          <a:noFill/>
          <a:ln>
            <a:noFill/>
          </a:ln>
        </p:spPr>
      </p:pic>
      <p:pic>
        <p:nvPicPr>
          <p:cNvPr descr="A picture containing person, sport&#10;&#10;Description automatically generated" id="93" name="Google Shape;93;p5"/>
          <p:cNvPicPr preferRelativeResize="0"/>
          <p:nvPr/>
        </p:nvPicPr>
        <p:blipFill rotWithShape="1">
          <a:blip r:embed="rId8">
            <a:alphaModFix/>
          </a:blip>
          <a:srcRect b="0" l="0" r="0" t="5000"/>
          <a:stretch/>
        </p:blipFill>
        <p:spPr>
          <a:xfrm>
            <a:off x="18675060" y="7874679"/>
            <a:ext cx="4215653" cy="52118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6"/>
          <p:cNvSpPr/>
          <p:nvPr/>
        </p:nvSpPr>
        <p:spPr>
          <a:xfrm>
            <a:off x="4762" y="0"/>
            <a:ext cx="24377650" cy="4531853"/>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99" name="Google Shape;99;p6"/>
          <p:cNvSpPr txBox="1"/>
          <p:nvPr/>
        </p:nvSpPr>
        <p:spPr>
          <a:xfrm>
            <a:off x="818742" y="1444146"/>
            <a:ext cx="1602936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363636"/>
                </a:solidFill>
                <a:latin typeface="Lato Light"/>
                <a:ea typeface="Lato Light"/>
                <a:cs typeface="Lato Light"/>
                <a:sym typeface="Lato Light"/>
              </a:rPr>
              <a:t>Why are you here?</a:t>
            </a:r>
            <a:endParaRPr b="1" sz="8000">
              <a:solidFill>
                <a:srgbClr val="363636"/>
              </a:solidFill>
              <a:latin typeface="Lato Light"/>
              <a:ea typeface="Lato Light"/>
              <a:cs typeface="Lato Light"/>
              <a:sym typeface="Lato Light"/>
            </a:endParaRPr>
          </a:p>
        </p:txBody>
      </p:sp>
      <p:sp>
        <p:nvSpPr>
          <p:cNvPr id="100" name="Google Shape;100;p6"/>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01" name="Google Shape;101;p6"/>
          <p:cNvSpPr txBox="1"/>
          <p:nvPr/>
        </p:nvSpPr>
        <p:spPr>
          <a:xfrm>
            <a:off x="486691" y="5138928"/>
            <a:ext cx="17849100" cy="2554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4000">
                <a:solidFill>
                  <a:srgbClr val="363636"/>
                </a:solidFill>
                <a:latin typeface="Lato Light"/>
                <a:ea typeface="Lato Light"/>
                <a:cs typeface="Lato Light"/>
                <a:sym typeface="Lato Light"/>
              </a:rPr>
              <a:t>T</a:t>
            </a:r>
            <a:r>
              <a:rPr lang="en-GB" sz="4000">
                <a:solidFill>
                  <a:srgbClr val="363636"/>
                </a:solidFill>
                <a:latin typeface="Lato Light"/>
                <a:ea typeface="Lato Light"/>
                <a:cs typeface="Lato Light"/>
                <a:sym typeface="Lato Light"/>
              </a:rPr>
              <a:t>o learn about Autism, Neurodiversity &amp; Mental Health &amp; how it affects people with the conditions.</a:t>
            </a:r>
            <a:endParaRPr/>
          </a:p>
          <a:p>
            <a:pPr indent="0" lvl="0" marL="0" marR="0" rtl="0" algn="l">
              <a:spcBef>
                <a:spcPts val="0"/>
              </a:spcBef>
              <a:spcAft>
                <a:spcPts val="0"/>
              </a:spcAft>
              <a:buNone/>
            </a:pPr>
            <a:r>
              <a:rPr lang="en-GB" sz="4000">
                <a:solidFill>
                  <a:srgbClr val="363636"/>
                </a:solidFill>
                <a:latin typeface="Lato Light"/>
                <a:ea typeface="Lato Light"/>
                <a:cs typeface="Lato Light"/>
                <a:sym typeface="Lato Light"/>
              </a:rPr>
              <a:t>By learning more about the above, this will help your business to: </a:t>
            </a:r>
            <a:endParaRPr/>
          </a:p>
          <a:p>
            <a:pPr indent="0" lvl="0" marL="0" marR="0" rtl="0" algn="l">
              <a:spcBef>
                <a:spcPts val="0"/>
              </a:spcBef>
              <a:spcAft>
                <a:spcPts val="0"/>
              </a:spcAft>
              <a:buNone/>
            </a:pPr>
            <a:r>
              <a:t/>
            </a:r>
            <a:endParaRPr sz="4000">
              <a:solidFill>
                <a:srgbClr val="363636"/>
              </a:solidFill>
              <a:latin typeface="Lato Light"/>
              <a:ea typeface="Lato Light"/>
              <a:cs typeface="Lato Light"/>
              <a:sym typeface="Lato Light"/>
            </a:endParaRPr>
          </a:p>
        </p:txBody>
      </p:sp>
      <p:pic>
        <p:nvPicPr>
          <p:cNvPr id="102" name="Google Shape;102;p6"/>
          <p:cNvPicPr preferRelativeResize="0"/>
          <p:nvPr/>
        </p:nvPicPr>
        <p:blipFill rotWithShape="1">
          <a:blip r:embed="rId3">
            <a:alphaModFix/>
          </a:blip>
          <a:srcRect b="0" l="0" r="0" t="0"/>
          <a:stretch/>
        </p:blipFill>
        <p:spPr>
          <a:xfrm>
            <a:off x="20191165" y="359492"/>
            <a:ext cx="3785944" cy="3962743"/>
          </a:xfrm>
          <a:prstGeom prst="rect">
            <a:avLst/>
          </a:prstGeom>
          <a:noFill/>
          <a:ln>
            <a:noFill/>
          </a:ln>
        </p:spPr>
      </p:pic>
      <p:sp>
        <p:nvSpPr>
          <p:cNvPr id="103" name="Google Shape;103;p6"/>
          <p:cNvSpPr txBox="1"/>
          <p:nvPr/>
        </p:nvSpPr>
        <p:spPr>
          <a:xfrm>
            <a:off x="446523" y="7931217"/>
            <a:ext cx="18935165" cy="1200329"/>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Support your neurodiverse employees &amp; those with mental health issues. Which will...</a:t>
            </a:r>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04" name="Google Shape;104;p6"/>
          <p:cNvSpPr txBox="1"/>
          <p:nvPr/>
        </p:nvSpPr>
        <p:spPr>
          <a:xfrm>
            <a:off x="486691" y="8930707"/>
            <a:ext cx="16591434" cy="1200329"/>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Improve employee wellbeing. Which will...</a:t>
            </a:r>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05" name="Google Shape;105;p6"/>
          <p:cNvSpPr txBox="1"/>
          <p:nvPr/>
        </p:nvSpPr>
        <p:spPr>
          <a:xfrm>
            <a:off x="486691" y="9969454"/>
            <a:ext cx="9095363" cy="1200329"/>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Increase their productivity. Which will...</a:t>
            </a:r>
            <a:endParaRPr/>
          </a:p>
          <a:p>
            <a:pPr indent="-342900" lvl="0" marL="571500" marR="0" rtl="0" algn="l">
              <a:spcBef>
                <a:spcPts val="0"/>
              </a:spcBef>
              <a:spcAft>
                <a:spcPts val="0"/>
              </a:spcAft>
              <a:buClr>
                <a:schemeClr val="dk1"/>
              </a:buClr>
              <a:buSzPts val="3600"/>
              <a:buFont typeface="Arial"/>
              <a:buNone/>
            </a:pPr>
            <a:r>
              <a:t/>
            </a:r>
            <a:endParaRPr sz="3600">
              <a:solidFill>
                <a:schemeClr val="dk1"/>
              </a:solidFill>
              <a:latin typeface="Calibri"/>
              <a:ea typeface="Calibri"/>
              <a:cs typeface="Calibri"/>
              <a:sym typeface="Calibri"/>
            </a:endParaRPr>
          </a:p>
        </p:txBody>
      </p:sp>
      <p:sp>
        <p:nvSpPr>
          <p:cNvPr id="106" name="Google Shape;106;p6"/>
          <p:cNvSpPr txBox="1"/>
          <p:nvPr/>
        </p:nvSpPr>
        <p:spPr>
          <a:xfrm>
            <a:off x="486691" y="11130527"/>
            <a:ext cx="7315200"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Boost your income!!!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7"/>
          <p:cNvSpPr/>
          <p:nvPr/>
        </p:nvSpPr>
        <p:spPr>
          <a:xfrm>
            <a:off x="4762" y="0"/>
            <a:ext cx="24377650" cy="4901184"/>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12" name="Google Shape;112;p7"/>
          <p:cNvSpPr txBox="1"/>
          <p:nvPr/>
        </p:nvSpPr>
        <p:spPr>
          <a:xfrm>
            <a:off x="9353142" y="359492"/>
            <a:ext cx="2629308" cy="3770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3900">
                <a:solidFill>
                  <a:srgbClr val="363636"/>
                </a:solidFill>
                <a:latin typeface="Lato Light"/>
                <a:ea typeface="Lato Light"/>
                <a:cs typeface="Lato Light"/>
                <a:sym typeface="Lato Light"/>
              </a:rPr>
              <a:t>&amp;</a:t>
            </a:r>
            <a:endParaRPr b="1" sz="23900">
              <a:solidFill>
                <a:srgbClr val="363636"/>
              </a:solidFill>
              <a:latin typeface="Lato Light"/>
              <a:ea typeface="Lato Light"/>
              <a:cs typeface="Lato Light"/>
              <a:sym typeface="Lato Light"/>
            </a:endParaRPr>
          </a:p>
        </p:txBody>
      </p:sp>
      <p:sp>
        <p:nvSpPr>
          <p:cNvPr id="113" name="Google Shape;113;p7"/>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pic>
        <p:nvPicPr>
          <p:cNvPr id="114" name="Google Shape;114;p7"/>
          <p:cNvPicPr preferRelativeResize="0"/>
          <p:nvPr/>
        </p:nvPicPr>
        <p:blipFill rotWithShape="1">
          <a:blip r:embed="rId3">
            <a:alphaModFix/>
          </a:blip>
          <a:srcRect b="0" l="0" r="0" t="0"/>
          <a:stretch/>
        </p:blipFill>
        <p:spPr>
          <a:xfrm>
            <a:off x="20191165" y="359492"/>
            <a:ext cx="3785944" cy="3962743"/>
          </a:xfrm>
          <a:prstGeom prst="rect">
            <a:avLst/>
          </a:prstGeom>
          <a:noFill/>
          <a:ln>
            <a:noFill/>
          </a:ln>
        </p:spPr>
      </p:pic>
      <p:sp>
        <p:nvSpPr>
          <p:cNvPr id="115" name="Google Shape;115;p7"/>
          <p:cNvSpPr txBox="1"/>
          <p:nvPr/>
        </p:nvSpPr>
        <p:spPr>
          <a:xfrm>
            <a:off x="446523" y="5683914"/>
            <a:ext cx="18935165"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Support your neurodiverse customers &amp; customers with mental health issues. Which...</a:t>
            </a:r>
            <a:endParaRPr/>
          </a:p>
        </p:txBody>
      </p:sp>
      <p:sp>
        <p:nvSpPr>
          <p:cNvPr id="116" name="Google Shape;116;p7"/>
          <p:cNvSpPr txBox="1"/>
          <p:nvPr/>
        </p:nvSpPr>
        <p:spPr>
          <a:xfrm>
            <a:off x="446523" y="6950199"/>
            <a:ext cx="16591434"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Makes customers want to speak to you more! Which also...</a:t>
            </a:r>
            <a:endParaRPr/>
          </a:p>
        </p:txBody>
      </p:sp>
      <p:sp>
        <p:nvSpPr>
          <p:cNvPr id="117" name="Google Shape;117;p7"/>
          <p:cNvSpPr txBox="1"/>
          <p:nvPr/>
        </p:nvSpPr>
        <p:spPr>
          <a:xfrm>
            <a:off x="446523" y="8457882"/>
            <a:ext cx="14271725"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Makes them buy from you more! Which of course...</a:t>
            </a:r>
            <a:endParaRPr/>
          </a:p>
        </p:txBody>
      </p:sp>
      <p:sp>
        <p:nvSpPr>
          <p:cNvPr id="118" name="Google Shape;118;p7"/>
          <p:cNvSpPr txBox="1"/>
          <p:nvPr/>
        </p:nvSpPr>
        <p:spPr>
          <a:xfrm>
            <a:off x="486691" y="9940412"/>
            <a:ext cx="7315200"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600"/>
              <a:buFont typeface="Arial"/>
              <a:buChar char="•"/>
            </a:pPr>
            <a:r>
              <a:rPr lang="en-GB" sz="3600">
                <a:solidFill>
                  <a:schemeClr val="dk2"/>
                </a:solidFill>
                <a:latin typeface="Lato Light"/>
                <a:ea typeface="Lato Light"/>
                <a:cs typeface="Lato Light"/>
                <a:sym typeface="Lato Light"/>
              </a:rPr>
              <a:t>Boost your income!!!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8"/>
          <p:cNvSpPr/>
          <p:nvPr/>
        </p:nvSpPr>
        <p:spPr>
          <a:xfrm>
            <a:off x="4762" y="0"/>
            <a:ext cx="24377650" cy="2651760"/>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24" name="Google Shape;124;p8"/>
          <p:cNvSpPr txBox="1"/>
          <p:nvPr/>
        </p:nvSpPr>
        <p:spPr>
          <a:xfrm>
            <a:off x="351994" y="782426"/>
            <a:ext cx="1701205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363636"/>
                </a:solidFill>
                <a:latin typeface="Lato Light"/>
                <a:ea typeface="Lato Light"/>
                <a:cs typeface="Lato Light"/>
                <a:sym typeface="Lato Light"/>
              </a:rPr>
              <a:t>How it works &amp; what we’ll be covering</a:t>
            </a:r>
            <a:endParaRPr b="1" sz="8000">
              <a:solidFill>
                <a:srgbClr val="363636"/>
              </a:solidFill>
              <a:latin typeface="Lato Light"/>
              <a:ea typeface="Lato Light"/>
              <a:cs typeface="Lato Light"/>
              <a:sym typeface="Lato Light"/>
            </a:endParaRPr>
          </a:p>
        </p:txBody>
      </p:sp>
      <p:sp>
        <p:nvSpPr>
          <p:cNvPr id="125" name="Google Shape;125;p8"/>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26" name="Google Shape;126;p8"/>
          <p:cNvSpPr txBox="1"/>
          <p:nvPr/>
        </p:nvSpPr>
        <p:spPr>
          <a:xfrm>
            <a:off x="918699" y="2905412"/>
            <a:ext cx="19336757"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Monday </a:t>
            </a:r>
            <a:r>
              <a:rPr lang="en-GB" sz="3400">
                <a:solidFill>
                  <a:schemeClr val="dk2"/>
                </a:solidFill>
                <a:latin typeface="Lato Light"/>
                <a:ea typeface="Lato Light"/>
                <a:cs typeface="Lato Light"/>
                <a:sym typeface="Lato Light"/>
              </a:rPr>
              <a:t>What is Autism, What is Neurodiversity, Strengths &amp; Struggles of autistic employees within Sport</a:t>
            </a:r>
            <a:endParaRPr/>
          </a:p>
        </p:txBody>
      </p:sp>
      <p:sp>
        <p:nvSpPr>
          <p:cNvPr id="127" name="Google Shape;127;p8"/>
          <p:cNvSpPr txBox="1"/>
          <p:nvPr/>
        </p:nvSpPr>
        <p:spPr>
          <a:xfrm>
            <a:off x="918699" y="4193585"/>
            <a:ext cx="1605086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Tuesday</a:t>
            </a:r>
            <a:r>
              <a:rPr lang="en-GB" sz="3400">
                <a:solidFill>
                  <a:schemeClr val="dk2"/>
                </a:solidFill>
                <a:latin typeface="Lato Light"/>
                <a:ea typeface="Lato Light"/>
                <a:cs typeface="Lato Light"/>
                <a:sym typeface="Lato Light"/>
              </a:rPr>
              <a:t> The recruitment process and hiring autistic staff in the sports industry </a:t>
            </a:r>
            <a:endParaRPr/>
          </a:p>
        </p:txBody>
      </p:sp>
      <p:sp>
        <p:nvSpPr>
          <p:cNvPr id="128" name="Google Shape;128;p8"/>
          <p:cNvSpPr txBox="1"/>
          <p:nvPr/>
        </p:nvSpPr>
        <p:spPr>
          <a:xfrm>
            <a:off x="997099" y="5279479"/>
            <a:ext cx="19336757"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Wednesday</a:t>
            </a:r>
            <a:r>
              <a:rPr lang="en-GB" sz="3400">
                <a:solidFill>
                  <a:schemeClr val="dk2"/>
                </a:solidFill>
                <a:latin typeface="Lato Light"/>
                <a:ea typeface="Lato Light"/>
                <a:cs typeface="Lato Light"/>
                <a:sym typeface="Lato Light"/>
              </a:rPr>
              <a:t> What is ADHD, Dyspraxia, Dyslexia &amp; the Strengths &amp; Struggles of these other neurodiverse employees, &amp; the recruitment process of hiring &amp; retaining them</a:t>
            </a:r>
            <a:endParaRPr/>
          </a:p>
        </p:txBody>
      </p:sp>
      <p:sp>
        <p:nvSpPr>
          <p:cNvPr id="129" name="Google Shape;129;p8"/>
          <p:cNvSpPr txBox="1"/>
          <p:nvPr/>
        </p:nvSpPr>
        <p:spPr>
          <a:xfrm>
            <a:off x="997099" y="6829961"/>
            <a:ext cx="19055352"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Thursday</a:t>
            </a:r>
            <a:r>
              <a:rPr lang="en-GB" sz="3400">
                <a:solidFill>
                  <a:schemeClr val="dk2"/>
                </a:solidFill>
                <a:latin typeface="Lato Light"/>
                <a:ea typeface="Lato Light"/>
                <a:cs typeface="Lato Light"/>
                <a:sym typeface="Lato Light"/>
              </a:rPr>
              <a:t> What is Mental Health &amp; how this affects your employees/customers, recap of the last 4 days</a:t>
            </a:r>
            <a:endParaRPr/>
          </a:p>
        </p:txBody>
      </p:sp>
      <p:sp>
        <p:nvSpPr>
          <p:cNvPr id="130" name="Google Shape;130;p8"/>
          <p:cNvSpPr txBox="1"/>
          <p:nvPr/>
        </p:nvSpPr>
        <p:spPr>
          <a:xfrm>
            <a:off x="997099" y="8170836"/>
            <a:ext cx="19336757"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400">
                <a:solidFill>
                  <a:schemeClr val="dk2"/>
                </a:solidFill>
                <a:latin typeface="Lato Light"/>
                <a:ea typeface="Lato Light"/>
                <a:cs typeface="Lato Light"/>
                <a:sym typeface="Lato Light"/>
              </a:rPr>
              <a:t>Each day John will include some personal experiences that he had playing for one of the biggest football clubs in the world – Manchester United! </a:t>
            </a:r>
            <a:endParaRPr/>
          </a:p>
        </p:txBody>
      </p:sp>
      <p:sp>
        <p:nvSpPr>
          <p:cNvPr id="131" name="Google Shape;131;p8"/>
          <p:cNvSpPr txBox="1"/>
          <p:nvPr/>
        </p:nvSpPr>
        <p:spPr>
          <a:xfrm>
            <a:off x="918699" y="9462785"/>
            <a:ext cx="19212152"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Friday</a:t>
            </a:r>
            <a:r>
              <a:rPr lang="en-GB" sz="3400">
                <a:solidFill>
                  <a:schemeClr val="dk2"/>
                </a:solidFill>
                <a:latin typeface="Lato Light"/>
                <a:ea typeface="Lato Light"/>
                <a:cs typeface="Lato Light"/>
                <a:sym typeface="Lato Light"/>
              </a:rPr>
              <a:t> Meet the rest of the team for Interviews with previous clients/colleagues &amp; explaining what else we have coming up </a:t>
            </a:r>
            <a:endParaRPr/>
          </a:p>
        </p:txBody>
      </p:sp>
      <p:sp>
        <p:nvSpPr>
          <p:cNvPr id="132" name="Google Shape;132;p8"/>
          <p:cNvSpPr txBox="1"/>
          <p:nvPr/>
        </p:nvSpPr>
        <p:spPr>
          <a:xfrm>
            <a:off x="918699" y="10821938"/>
            <a:ext cx="18774670"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Saturday</a:t>
            </a:r>
            <a:r>
              <a:rPr lang="en-GB" sz="3400">
                <a:solidFill>
                  <a:schemeClr val="dk2"/>
                </a:solidFill>
                <a:latin typeface="Lato Light"/>
                <a:ea typeface="Lato Light"/>
                <a:cs typeface="Lato Light"/>
                <a:sym typeface="Lato Light"/>
              </a:rPr>
              <a:t> Meet the rest of the team for Interviews with previous clients/colleagues &amp; explaining what else we have coming up </a:t>
            </a:r>
            <a:endParaRPr/>
          </a:p>
        </p:txBody>
      </p:sp>
      <p:sp>
        <p:nvSpPr>
          <p:cNvPr id="133" name="Google Shape;133;p8"/>
          <p:cNvSpPr txBox="1"/>
          <p:nvPr/>
        </p:nvSpPr>
        <p:spPr>
          <a:xfrm>
            <a:off x="918699" y="12214363"/>
            <a:ext cx="18774670"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dk2"/>
                </a:solidFill>
                <a:latin typeface="Lato Light"/>
                <a:ea typeface="Lato Light"/>
                <a:cs typeface="Lato Light"/>
                <a:sym typeface="Lato Light"/>
              </a:rPr>
              <a:t>Sunday</a:t>
            </a:r>
            <a:r>
              <a:rPr lang="en-GB" sz="3400">
                <a:solidFill>
                  <a:schemeClr val="dk2"/>
                </a:solidFill>
                <a:latin typeface="Lato Light"/>
                <a:ea typeface="Lato Light"/>
                <a:cs typeface="Lato Light"/>
                <a:sym typeface="Lato Light"/>
              </a:rPr>
              <a:t> Meet the rest of the team for Interviews with previous clients/colleagues &amp; explaining what else we have coming up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9"/>
          <p:cNvPicPr preferRelativeResize="0"/>
          <p:nvPr/>
        </p:nvPicPr>
        <p:blipFill rotWithShape="1">
          <a:blip r:embed="rId3">
            <a:alphaModFix/>
          </a:blip>
          <a:srcRect b="0" l="0" r="0" t="0"/>
          <a:stretch/>
        </p:blipFill>
        <p:spPr>
          <a:xfrm>
            <a:off x="1188720" y="5481432"/>
            <a:ext cx="21154953" cy="1420491"/>
          </a:xfrm>
          <a:prstGeom prst="rect">
            <a:avLst/>
          </a:prstGeom>
          <a:noFill/>
          <a:ln>
            <a:noFill/>
          </a:ln>
        </p:spPr>
      </p:pic>
      <p:sp>
        <p:nvSpPr>
          <p:cNvPr id="139" name="Google Shape;139;p9"/>
          <p:cNvSpPr/>
          <p:nvPr>
            <p:ph idx="2" type="pic"/>
          </p:nvPr>
        </p:nvSpPr>
        <p:spPr>
          <a:xfrm>
            <a:off x="-1" y="-1"/>
            <a:ext cx="24387175" cy="2592857"/>
          </a:xfrm>
          <a:prstGeom prst="rect">
            <a:avLst/>
          </a:prstGeom>
          <a:solidFill>
            <a:srgbClr val="EAEAEA"/>
          </a:solidFill>
          <a:ln>
            <a:noFill/>
          </a:ln>
        </p:spPr>
      </p:sp>
      <p:sp>
        <p:nvSpPr>
          <p:cNvPr id="140" name="Google Shape;140;p9"/>
          <p:cNvSpPr txBox="1"/>
          <p:nvPr/>
        </p:nvSpPr>
        <p:spPr>
          <a:xfrm>
            <a:off x="548763" y="420509"/>
            <a:ext cx="1693114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Useful Business information</a:t>
            </a:r>
            <a:endParaRPr/>
          </a:p>
        </p:txBody>
      </p:sp>
      <p:sp>
        <p:nvSpPr>
          <p:cNvPr id="141" name="Google Shape;141;p9"/>
          <p:cNvSpPr txBox="1"/>
          <p:nvPr/>
        </p:nvSpPr>
        <p:spPr>
          <a:xfrm>
            <a:off x="1174695" y="11428361"/>
            <a:ext cx="22457664"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2"/>
                </a:solidFill>
                <a:latin typeface="Lato Light"/>
                <a:ea typeface="Lato Light"/>
                <a:cs typeface="Lato Light"/>
                <a:sym typeface="Lato Light"/>
              </a:rPr>
              <a:t>So surely it’s worth retaining good employees’ right? And this includes autistic employees yea?</a:t>
            </a:r>
            <a:endParaRPr/>
          </a:p>
          <a:p>
            <a:pPr indent="0" lvl="0" marL="0" marR="0" rtl="0" algn="l">
              <a:spcBef>
                <a:spcPts val="0"/>
              </a:spcBef>
              <a:spcAft>
                <a:spcPts val="0"/>
              </a:spcAft>
              <a:buNone/>
            </a:pPr>
            <a:r>
              <a:t/>
            </a:r>
            <a:endParaRPr b="1" sz="3600">
              <a:solidFill>
                <a:schemeClr val="dk2"/>
              </a:solidFill>
              <a:latin typeface="Lato Light"/>
              <a:ea typeface="Lato Light"/>
              <a:cs typeface="Lato Light"/>
              <a:sym typeface="Lato Light"/>
            </a:endParaRPr>
          </a:p>
          <a:p>
            <a:pPr indent="0" lvl="0" marL="0" marR="0" rtl="0" algn="l">
              <a:spcBef>
                <a:spcPts val="0"/>
              </a:spcBef>
              <a:spcAft>
                <a:spcPts val="0"/>
              </a:spcAft>
              <a:buNone/>
            </a:pPr>
            <a:r>
              <a:rPr b="1" lang="en-GB" sz="3600">
                <a:solidFill>
                  <a:schemeClr val="dk2"/>
                </a:solidFill>
                <a:latin typeface="Lato Light"/>
                <a:ea typeface="Lato Light"/>
                <a:cs typeface="Lato Light"/>
                <a:sym typeface="Lato Light"/>
              </a:rPr>
              <a:t>So this means supporting them too, especially when...</a:t>
            </a:r>
            <a:endParaRPr/>
          </a:p>
        </p:txBody>
      </p:sp>
      <p:sp>
        <p:nvSpPr>
          <p:cNvPr id="142" name="Google Shape;142;p9"/>
          <p:cNvSpPr/>
          <p:nvPr/>
        </p:nvSpPr>
        <p:spPr>
          <a:xfrm>
            <a:off x="1188720" y="3051351"/>
            <a:ext cx="21140928" cy="1408176"/>
          </a:xfrm>
          <a:prstGeom prst="rect">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43" name="Google Shape;143;p9"/>
          <p:cNvSpPr txBox="1"/>
          <p:nvPr/>
        </p:nvSpPr>
        <p:spPr>
          <a:xfrm>
            <a:off x="1408176" y="3443991"/>
            <a:ext cx="2048256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How much does it cost to hire a new employee?</a:t>
            </a:r>
            <a:endParaRPr/>
          </a:p>
        </p:txBody>
      </p:sp>
      <p:sp>
        <p:nvSpPr>
          <p:cNvPr id="144" name="Google Shape;144;p9"/>
          <p:cNvSpPr txBox="1"/>
          <p:nvPr/>
        </p:nvSpPr>
        <p:spPr>
          <a:xfrm>
            <a:off x="2496312" y="4645889"/>
            <a:ext cx="20263104" cy="630942"/>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500"/>
              <a:buFont typeface="Arial"/>
              <a:buChar char="•"/>
            </a:pPr>
            <a:r>
              <a:rPr lang="en-GB" sz="3500">
                <a:solidFill>
                  <a:schemeClr val="dk2"/>
                </a:solidFill>
                <a:latin typeface="Lato Light"/>
                <a:ea typeface="Lato Light"/>
                <a:cs typeface="Lato Light"/>
                <a:sym typeface="Lato Light"/>
              </a:rPr>
              <a:t>In the UK this can cost on average £3,000 to recruit, training over £1,000 &amp; numerous other costs</a:t>
            </a:r>
            <a:endParaRPr/>
          </a:p>
        </p:txBody>
      </p:sp>
      <p:sp>
        <p:nvSpPr>
          <p:cNvPr id="145" name="Google Shape;145;p9"/>
          <p:cNvSpPr txBox="1"/>
          <p:nvPr/>
        </p:nvSpPr>
        <p:spPr>
          <a:xfrm>
            <a:off x="1517904" y="5850967"/>
            <a:ext cx="2026310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How much does it cost to replace an employee? </a:t>
            </a:r>
            <a:endParaRPr/>
          </a:p>
        </p:txBody>
      </p:sp>
      <p:sp>
        <p:nvSpPr>
          <p:cNvPr id="146" name="Google Shape;146;p9"/>
          <p:cNvSpPr txBox="1"/>
          <p:nvPr/>
        </p:nvSpPr>
        <p:spPr>
          <a:xfrm>
            <a:off x="2333851" y="7087514"/>
            <a:ext cx="18836640" cy="1200329"/>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500"/>
              <a:buFont typeface="Arial"/>
              <a:buChar char="•"/>
            </a:pPr>
            <a:r>
              <a:rPr lang="en-GB" sz="3500">
                <a:solidFill>
                  <a:schemeClr val="dk2"/>
                </a:solidFill>
                <a:latin typeface="Lato Light"/>
                <a:ea typeface="Lato Light"/>
                <a:cs typeface="Lato Light"/>
                <a:sym typeface="Lato Light"/>
              </a:rPr>
              <a:t>In the UK the average cost of employee turnover based on the average salary is around £11,000 per person.</a:t>
            </a:r>
            <a:endParaRPr/>
          </a:p>
        </p:txBody>
      </p:sp>
      <p:sp>
        <p:nvSpPr>
          <p:cNvPr id="147" name="Google Shape;147;p9"/>
          <p:cNvSpPr txBox="1"/>
          <p:nvPr/>
        </p:nvSpPr>
        <p:spPr>
          <a:xfrm>
            <a:off x="2333851" y="8357770"/>
            <a:ext cx="18306288"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500"/>
              <a:buFont typeface="Arial"/>
              <a:buChar char="•"/>
            </a:pPr>
            <a:r>
              <a:rPr lang="en-GB" sz="3500">
                <a:solidFill>
                  <a:schemeClr val="dk2"/>
                </a:solidFill>
                <a:latin typeface="Lato Light"/>
                <a:ea typeface="Lato Light"/>
                <a:cs typeface="Lato Light"/>
                <a:sym typeface="Lato Light"/>
              </a:rPr>
              <a:t>Other sources say that it costs over £30,000 to replace a staff member!</a:t>
            </a:r>
            <a:endParaRPr/>
          </a:p>
        </p:txBody>
      </p:sp>
      <p:sp>
        <p:nvSpPr>
          <p:cNvPr id="148" name="Google Shape;148;p9"/>
          <p:cNvSpPr txBox="1"/>
          <p:nvPr/>
        </p:nvSpPr>
        <p:spPr>
          <a:xfrm>
            <a:off x="2333851" y="9266387"/>
            <a:ext cx="16203168" cy="1200329"/>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500"/>
              <a:buFont typeface="Arial"/>
              <a:buChar char="•"/>
            </a:pPr>
            <a:r>
              <a:rPr lang="en-GB" sz="3500">
                <a:solidFill>
                  <a:schemeClr val="dk2"/>
                </a:solidFill>
                <a:latin typeface="Lato Light"/>
                <a:ea typeface="Lato Light"/>
                <a:cs typeface="Lato Light"/>
                <a:sym typeface="Lato Light"/>
              </a:rPr>
              <a:t>Others say that replacing an employee can range from 1 half to 2 times the employee’s annual salary</a:t>
            </a:r>
            <a:endParaRPr/>
          </a:p>
        </p:txBody>
      </p:sp>
      <p:sp>
        <p:nvSpPr>
          <p:cNvPr id="149" name="Google Shape;149;p9"/>
          <p:cNvSpPr txBox="1"/>
          <p:nvPr/>
        </p:nvSpPr>
        <p:spPr>
          <a:xfrm>
            <a:off x="2333851" y="10466716"/>
            <a:ext cx="15979203" cy="64633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3500"/>
              <a:buFont typeface="Arial"/>
              <a:buChar char="•"/>
            </a:pPr>
            <a:r>
              <a:rPr lang="en-GB" sz="3500">
                <a:solidFill>
                  <a:schemeClr val="dk2"/>
                </a:solidFill>
                <a:latin typeface="Lato Light"/>
                <a:ea typeface="Lato Light"/>
                <a:cs typeface="Lato Light"/>
                <a:sym typeface="Lato Light"/>
              </a:rPr>
              <a:t>Some figures are even higher!</a:t>
            </a:r>
            <a:endParaRPr/>
          </a:p>
        </p:txBody>
      </p:sp>
      <p:pic>
        <p:nvPicPr>
          <p:cNvPr id="150" name="Google Shape;150;p9"/>
          <p:cNvPicPr preferRelativeResize="0"/>
          <p:nvPr/>
        </p:nvPicPr>
        <p:blipFill rotWithShape="1">
          <a:blip r:embed="rId4">
            <a:alphaModFix/>
          </a:blip>
          <a:srcRect b="0" l="0" r="0" t="0"/>
          <a:stretch/>
        </p:blipFill>
        <p:spPr>
          <a:xfrm>
            <a:off x="18704115" y="508968"/>
            <a:ext cx="2043621" cy="20436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p:nvPr/>
        </p:nvSpPr>
        <p:spPr>
          <a:xfrm>
            <a:off x="4762" y="-152400"/>
            <a:ext cx="24377650" cy="3352800"/>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56" name="Google Shape;156;p10"/>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57" name="Google Shape;157;p10"/>
          <p:cNvSpPr txBox="1"/>
          <p:nvPr/>
        </p:nvSpPr>
        <p:spPr>
          <a:xfrm>
            <a:off x="992886" y="4082796"/>
            <a:ext cx="17007840" cy="6247864"/>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Calibri"/>
                <a:ea typeface="Calibri"/>
                <a:cs typeface="Calibri"/>
                <a:sym typeface="Calibri"/>
              </a:rPr>
              <a:t>Only around 22% of autistic people are in paid work!</a:t>
            </a:r>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Calibri"/>
                <a:ea typeface="Calibri"/>
                <a:cs typeface="Calibri"/>
                <a:sym typeface="Calibri"/>
              </a:rPr>
              <a:t>And between 14-16% of autistic people in full time work!</a:t>
            </a:r>
            <a:endParaRPr/>
          </a:p>
          <a:p>
            <a:pPr indent="0" lvl="0" marL="0" marR="0" rtl="0" algn="l">
              <a:spcBef>
                <a:spcPts val="0"/>
              </a:spcBef>
              <a:spcAft>
                <a:spcPts val="0"/>
              </a:spcAft>
              <a:buNone/>
            </a:pPr>
            <a:r>
              <a:t/>
            </a:r>
            <a:endParaRPr sz="4000">
              <a:solidFill>
                <a:schemeClr val="dk2"/>
              </a:solidFill>
              <a:latin typeface="Calibri"/>
              <a:ea typeface="Calibri"/>
              <a:cs typeface="Calibri"/>
              <a:sym typeface="Calibri"/>
            </a:endParaRPr>
          </a:p>
          <a:p>
            <a:pPr indent="0" lvl="0" marL="0" marR="0" rtl="0" algn="l">
              <a:spcBef>
                <a:spcPts val="0"/>
              </a:spcBef>
              <a:spcAft>
                <a:spcPts val="0"/>
              </a:spcAft>
              <a:buNone/>
            </a:pPr>
            <a:r>
              <a:t/>
            </a:r>
            <a:endParaRPr sz="4000">
              <a:solidFill>
                <a:schemeClr val="dk2"/>
              </a:solidFill>
              <a:latin typeface="Calibri"/>
              <a:ea typeface="Calibri"/>
              <a:cs typeface="Calibri"/>
              <a:sym typeface="Calibri"/>
            </a:endParaRPr>
          </a:p>
          <a:p>
            <a:pPr indent="0" lvl="0" marL="0" marR="0" rtl="0" algn="l">
              <a:spcBef>
                <a:spcPts val="0"/>
              </a:spcBef>
              <a:spcAft>
                <a:spcPts val="0"/>
              </a:spcAft>
              <a:buNone/>
            </a:pPr>
            <a:r>
              <a:t/>
            </a:r>
            <a:endParaRPr sz="4000">
              <a:solidFill>
                <a:schemeClr val="dk2"/>
              </a:solidFill>
              <a:latin typeface="Calibri"/>
              <a:ea typeface="Calibri"/>
              <a:cs typeface="Calibri"/>
              <a:sym typeface="Calibri"/>
            </a:endParaRPr>
          </a:p>
          <a:p>
            <a:pPr indent="0" lvl="0" marL="0" marR="0" rtl="0" algn="l">
              <a:spcBef>
                <a:spcPts val="0"/>
              </a:spcBef>
              <a:spcAft>
                <a:spcPts val="0"/>
              </a:spcAft>
              <a:buNone/>
            </a:pPr>
            <a:r>
              <a:rPr lang="en-GB" sz="4000">
                <a:solidFill>
                  <a:schemeClr val="dk2"/>
                </a:solidFill>
                <a:latin typeface="Calibri"/>
                <a:ea typeface="Calibri"/>
                <a:cs typeface="Calibri"/>
                <a:sym typeface="Calibri"/>
              </a:rPr>
              <a:t>Yet much more than that C</a:t>
            </a:r>
            <a:r>
              <a:rPr b="1" lang="en-GB" sz="4000">
                <a:solidFill>
                  <a:schemeClr val="dk2"/>
                </a:solidFill>
                <a:latin typeface="Calibri"/>
                <a:ea typeface="Calibri"/>
                <a:cs typeface="Calibri"/>
                <a:sym typeface="Calibri"/>
              </a:rPr>
              <a:t>AN</a:t>
            </a:r>
            <a:r>
              <a:rPr lang="en-GB" sz="4000">
                <a:solidFill>
                  <a:schemeClr val="dk2"/>
                </a:solidFill>
                <a:latin typeface="Calibri"/>
                <a:ea typeface="Calibri"/>
                <a:cs typeface="Calibri"/>
                <a:sym typeface="Calibri"/>
              </a:rPr>
              <a:t> work and </a:t>
            </a:r>
            <a:r>
              <a:rPr b="1" lang="en-GB" sz="4000">
                <a:solidFill>
                  <a:schemeClr val="dk2"/>
                </a:solidFill>
                <a:latin typeface="Calibri"/>
                <a:ea typeface="Calibri"/>
                <a:cs typeface="Calibri"/>
                <a:sym typeface="Calibri"/>
              </a:rPr>
              <a:t>WANT</a:t>
            </a:r>
            <a:r>
              <a:rPr lang="en-GB" sz="4000">
                <a:solidFill>
                  <a:schemeClr val="dk2"/>
                </a:solidFill>
                <a:latin typeface="Calibri"/>
                <a:ea typeface="Calibri"/>
                <a:cs typeface="Calibri"/>
                <a:sym typeface="Calibri"/>
              </a:rPr>
              <a:t> to work!</a:t>
            </a:r>
            <a:endParaRPr/>
          </a:p>
          <a:p>
            <a:pPr indent="0" lvl="0" marL="0" marR="0" rtl="0" algn="l">
              <a:spcBef>
                <a:spcPts val="0"/>
              </a:spcBef>
              <a:spcAft>
                <a:spcPts val="0"/>
              </a:spcAft>
              <a:buNone/>
            </a:pPr>
            <a:r>
              <a:t/>
            </a:r>
            <a:endParaRPr sz="4000">
              <a:solidFill>
                <a:schemeClr val="dk2"/>
              </a:solidFill>
              <a:latin typeface="Calibri"/>
              <a:ea typeface="Calibri"/>
              <a:cs typeface="Calibri"/>
              <a:sym typeface="Calibri"/>
            </a:endParaRPr>
          </a:p>
          <a:p>
            <a:pPr indent="0" lvl="0" marL="0" marR="0" rtl="0" algn="l">
              <a:spcBef>
                <a:spcPts val="0"/>
              </a:spcBef>
              <a:spcAft>
                <a:spcPts val="0"/>
              </a:spcAft>
              <a:buNone/>
            </a:pPr>
            <a:r>
              <a:rPr lang="en-GB" sz="4000">
                <a:solidFill>
                  <a:schemeClr val="dk2"/>
                </a:solidFill>
                <a:latin typeface="Calibri"/>
                <a:ea typeface="Calibri"/>
                <a:cs typeface="Calibri"/>
                <a:sym typeface="Calibri"/>
              </a:rPr>
              <a:t>Many recruiters refuse to employ autistic people (even if they don’t realise they are doing it!) and most don’t provide the right environment for them to apply for jobs or interview, yet alone actually thrive in their jobs!</a:t>
            </a:r>
            <a:endParaRPr/>
          </a:p>
        </p:txBody>
      </p:sp>
      <p:sp>
        <p:nvSpPr>
          <p:cNvPr id="158" name="Google Shape;158;p10"/>
          <p:cNvSpPr txBox="1"/>
          <p:nvPr/>
        </p:nvSpPr>
        <p:spPr>
          <a:xfrm>
            <a:off x="752656" y="438149"/>
            <a:ext cx="16744950"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Useful Business information</a:t>
            </a:r>
            <a:endParaRPr/>
          </a:p>
        </p:txBody>
      </p:sp>
      <p:pic>
        <p:nvPicPr>
          <p:cNvPr id="159" name="Google Shape;159;p10"/>
          <p:cNvPicPr preferRelativeResize="0"/>
          <p:nvPr/>
        </p:nvPicPr>
        <p:blipFill rotWithShape="1">
          <a:blip r:embed="rId3">
            <a:alphaModFix/>
          </a:blip>
          <a:srcRect b="0" l="0" r="0" t="0"/>
          <a:stretch/>
        </p:blipFill>
        <p:spPr>
          <a:xfrm>
            <a:off x="18566827" y="568947"/>
            <a:ext cx="2048434" cy="204843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1"/>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65" name="Google Shape;165;p11"/>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66" name="Google Shape;166;p11"/>
          <p:cNvSpPr txBox="1"/>
          <p:nvPr/>
        </p:nvSpPr>
        <p:spPr>
          <a:xfrm>
            <a:off x="877824" y="3419856"/>
            <a:ext cx="17540201" cy="87100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Let’s start with what autism is </a:t>
            </a:r>
            <a:r>
              <a:rPr b="1" lang="en-GB" sz="4000">
                <a:solidFill>
                  <a:schemeClr val="dk2"/>
                </a:solidFill>
                <a:latin typeface="Lato Light"/>
                <a:ea typeface="Lato Light"/>
                <a:cs typeface="Lato Light"/>
                <a:sym typeface="Lato Light"/>
              </a:rPr>
              <a:t>not</a:t>
            </a:r>
            <a:r>
              <a:rPr lang="en-GB" sz="4000">
                <a:solidFill>
                  <a:schemeClr val="dk2"/>
                </a:solidFill>
                <a:latin typeface="Lato Light"/>
                <a:ea typeface="Lato Light"/>
                <a:cs typeface="Lato Light"/>
                <a:sym typeface="Lato Light"/>
              </a:rPr>
              <a:t>!</a:t>
            </a:r>
            <a:endParaRPr/>
          </a:p>
          <a:p>
            <a:pPr indent="0" lvl="0" marL="0" marR="0" rtl="0" algn="l">
              <a:spcBef>
                <a:spcPts val="0"/>
              </a:spcBef>
              <a:spcAft>
                <a:spcPts val="0"/>
              </a:spcAf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disability in itself (being around people that don’t support you disables you &amp; you can also have disabilities that go with autism)</a:t>
            </a:r>
            <a:endParaRPr/>
          </a:p>
          <a:p>
            <a:pPr indent="-317500" lvl="0" marL="571500" marR="0" rtl="0" algn="l">
              <a:spcBef>
                <a:spcPts val="0"/>
              </a:spcBef>
              <a:spcAft>
                <a:spcPts val="0"/>
              </a:spcAft>
              <a:buClr>
                <a:srgbClr val="FF0000"/>
              </a:buClr>
              <a:buSzPts val="4000"/>
              <a:buFont typeface="Lato Ligh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disease that needs to be cured</a:t>
            </a:r>
            <a:endParaRPr/>
          </a:p>
          <a:p>
            <a:pPr indent="-317500" lvl="0" marL="571500" marR="0" rtl="0" algn="l">
              <a:spcBef>
                <a:spcPts val="0"/>
              </a:spcBef>
              <a:spcAft>
                <a:spcPts val="0"/>
              </a:spcAft>
              <a:buClr>
                <a:srgbClr val="FF0000"/>
              </a:buClr>
              <a:buSzPts val="4000"/>
              <a:buFont typeface="Lato Ligh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Mental Health condition</a:t>
            </a:r>
            <a:endParaRPr/>
          </a:p>
          <a:p>
            <a:pPr indent="-317500" lvl="0" marL="571500" marR="0" rtl="0" algn="l">
              <a:spcBef>
                <a:spcPts val="0"/>
              </a:spcBef>
              <a:spcAft>
                <a:spcPts val="0"/>
              </a:spcAft>
              <a:buClr>
                <a:srgbClr val="FF0000"/>
              </a:buClr>
              <a:buSzPts val="4000"/>
              <a:buFont typeface="Lato Ligh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learning difficulty/disability</a:t>
            </a:r>
            <a:endParaRPr/>
          </a:p>
          <a:p>
            <a:pPr indent="-317500" lvl="0" marL="571500" marR="0" rtl="0" algn="l">
              <a:spcBef>
                <a:spcPts val="0"/>
              </a:spcBef>
              <a:spcAft>
                <a:spcPts val="0"/>
              </a:spcAft>
              <a:buClr>
                <a:srgbClr val="FF0000"/>
              </a:buClr>
              <a:buSzPts val="4000"/>
              <a:buFont typeface="Lato Ligh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disorder</a:t>
            </a:r>
            <a:endParaRPr/>
          </a:p>
          <a:p>
            <a:pPr indent="-317500" lvl="0" marL="571500" marR="0" rtl="0" algn="l">
              <a:spcBef>
                <a:spcPts val="0"/>
              </a:spcBef>
              <a:spcAft>
                <a:spcPts val="0"/>
              </a:spcAft>
              <a:buClr>
                <a:srgbClr val="FF0000"/>
              </a:buClr>
              <a:buSzPts val="4000"/>
              <a:buFont typeface="Lato Ligh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rgbClr val="FF0000"/>
              </a:buClr>
              <a:buSzPts val="4000"/>
              <a:buFont typeface="Lato Light"/>
              <a:buChar char="Х"/>
            </a:pPr>
            <a:r>
              <a:rPr lang="en-GB" sz="4000">
                <a:solidFill>
                  <a:schemeClr val="dk2"/>
                </a:solidFill>
                <a:latin typeface="Lato Light"/>
                <a:ea typeface="Lato Light"/>
                <a:cs typeface="Lato Light"/>
                <a:sym typeface="Lato Light"/>
              </a:rPr>
              <a:t>A mental retardation or a lack of intelligence </a:t>
            </a:r>
            <a:endParaRPr/>
          </a:p>
        </p:txBody>
      </p:sp>
      <p:sp>
        <p:nvSpPr>
          <p:cNvPr id="167" name="Google Shape;167;p11"/>
          <p:cNvSpPr txBox="1"/>
          <p:nvPr/>
        </p:nvSpPr>
        <p:spPr>
          <a:xfrm>
            <a:off x="877824" y="621792"/>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What is Autism?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2"/>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73" name="Google Shape;173;p12"/>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74" name="Google Shape;174;p12"/>
          <p:cNvSpPr txBox="1"/>
          <p:nvPr/>
        </p:nvSpPr>
        <p:spPr>
          <a:xfrm>
            <a:off x="905482" y="4041843"/>
            <a:ext cx="17007840" cy="5632311"/>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Spectrum Condition (ASC) - (Condition isn’t great)</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Spectrum Disorder (ASD) - (Disorder)</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Asperger Syndrome - (Hans Asperger)</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High &amp; Low Functioning Autism - (Belittles HF &amp; limits LF)</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a:t>
            </a:r>
            <a:endParaRPr/>
          </a:p>
        </p:txBody>
      </p:sp>
      <p:sp>
        <p:nvSpPr>
          <p:cNvPr id="175" name="Google Shape;175;p12"/>
          <p:cNvSpPr txBox="1"/>
          <p:nvPr/>
        </p:nvSpPr>
        <p:spPr>
          <a:xfrm>
            <a:off x="877824" y="621792"/>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Different names for Autism</a:t>
            </a:r>
            <a:endParaRPr/>
          </a:p>
        </p:txBody>
      </p:sp>
      <p:pic>
        <p:nvPicPr>
          <p:cNvPr descr="Close with solid fill" id="176" name="Google Shape;176;p12"/>
          <p:cNvPicPr preferRelativeResize="0"/>
          <p:nvPr/>
        </p:nvPicPr>
        <p:blipFill rotWithShape="1">
          <a:blip r:embed="rId3">
            <a:alphaModFix/>
          </a:blip>
          <a:srcRect b="0" l="0" r="0" t="0"/>
          <a:stretch/>
        </p:blipFill>
        <p:spPr>
          <a:xfrm>
            <a:off x="14965925" y="7479042"/>
            <a:ext cx="914400" cy="914400"/>
          </a:xfrm>
          <a:prstGeom prst="rect">
            <a:avLst/>
          </a:prstGeom>
          <a:noFill/>
          <a:ln>
            <a:noFill/>
          </a:ln>
        </p:spPr>
      </p:pic>
      <p:pic>
        <p:nvPicPr>
          <p:cNvPr descr="Checkmark with solid fill" id="177" name="Google Shape;177;p12"/>
          <p:cNvPicPr preferRelativeResize="0"/>
          <p:nvPr/>
        </p:nvPicPr>
        <p:blipFill rotWithShape="1">
          <a:blip r:embed="rId4">
            <a:alphaModFix/>
          </a:blip>
          <a:srcRect b="0" l="0" r="0" t="0"/>
          <a:stretch/>
        </p:blipFill>
        <p:spPr>
          <a:xfrm>
            <a:off x="14965925" y="8528090"/>
            <a:ext cx="914400" cy="914400"/>
          </a:xfrm>
          <a:prstGeom prst="rect">
            <a:avLst/>
          </a:prstGeom>
          <a:noFill/>
          <a:ln>
            <a:noFill/>
          </a:ln>
        </p:spPr>
      </p:pic>
      <p:pic>
        <p:nvPicPr>
          <p:cNvPr id="178" name="Google Shape;178;p12"/>
          <p:cNvPicPr preferRelativeResize="0"/>
          <p:nvPr/>
        </p:nvPicPr>
        <p:blipFill rotWithShape="1">
          <a:blip r:embed="rId5">
            <a:alphaModFix/>
          </a:blip>
          <a:srcRect b="0" l="0" r="0" t="0"/>
          <a:stretch/>
        </p:blipFill>
        <p:spPr>
          <a:xfrm>
            <a:off x="14874444" y="6171741"/>
            <a:ext cx="914479" cy="914479"/>
          </a:xfrm>
          <a:prstGeom prst="rect">
            <a:avLst/>
          </a:prstGeom>
          <a:noFill/>
          <a:ln>
            <a:noFill/>
          </a:ln>
        </p:spPr>
      </p:pic>
      <p:pic>
        <p:nvPicPr>
          <p:cNvPr id="179" name="Google Shape;179;p12"/>
          <p:cNvPicPr preferRelativeResize="0"/>
          <p:nvPr/>
        </p:nvPicPr>
        <p:blipFill rotWithShape="1">
          <a:blip r:embed="rId5">
            <a:alphaModFix/>
          </a:blip>
          <a:srcRect b="0" l="0" r="0" t="0"/>
          <a:stretch/>
        </p:blipFill>
        <p:spPr>
          <a:xfrm>
            <a:off x="14874445" y="4953359"/>
            <a:ext cx="914479" cy="914479"/>
          </a:xfrm>
          <a:prstGeom prst="rect">
            <a:avLst/>
          </a:prstGeom>
          <a:noFill/>
          <a:ln>
            <a:noFill/>
          </a:ln>
        </p:spPr>
      </p:pic>
      <p:sp>
        <p:nvSpPr>
          <p:cNvPr id="180" name="Google Shape;180;p12"/>
          <p:cNvSpPr txBox="1"/>
          <p:nvPr/>
        </p:nvSpPr>
        <p:spPr>
          <a:xfrm>
            <a:off x="1042416" y="10753344"/>
            <a:ext cx="1773936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chemeClr val="dk2"/>
                </a:solidFill>
                <a:latin typeface="Lato Light"/>
                <a:ea typeface="Lato Light"/>
                <a:cs typeface="Lato Light"/>
                <a:sym typeface="Lato Light"/>
              </a:rPr>
              <a:t>Personal Preference: </a:t>
            </a:r>
            <a:r>
              <a:rPr lang="en-GB" sz="4000">
                <a:solidFill>
                  <a:schemeClr val="dk2"/>
                </a:solidFill>
                <a:latin typeface="Lato Light"/>
                <a:ea typeface="Lato Light"/>
                <a:cs typeface="Lato Light"/>
                <a:sym typeface="Lato Light"/>
              </a:rPr>
              <a:t>However...each autistic person has the right to refer to themselves in whichever way they want. So if you’re autistic choose whichever you want!</a:t>
            </a:r>
            <a:endParaRPr/>
          </a:p>
        </p:txBody>
      </p:sp>
      <p:sp>
        <p:nvSpPr>
          <p:cNvPr id="181" name="Google Shape;181;p12"/>
          <p:cNvSpPr/>
          <p:nvPr/>
        </p:nvSpPr>
        <p:spPr>
          <a:xfrm>
            <a:off x="14874445" y="3861186"/>
            <a:ext cx="774324" cy="788103"/>
          </a:xfrm>
          <a:prstGeom prst="ellipse">
            <a:avLst/>
          </a:prstGeom>
          <a:solidFill>
            <a:srgbClr val="86E9F6"/>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82" name="Google Shape;182;p12"/>
          <p:cNvSpPr txBox="1"/>
          <p:nvPr/>
        </p:nvSpPr>
        <p:spPr>
          <a:xfrm>
            <a:off x="14965925" y="4044255"/>
            <a:ext cx="77432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dk1"/>
                </a:solidFill>
                <a:latin typeface="Calibri"/>
                <a:ea typeface="Calibri"/>
                <a:cs typeface="Calibri"/>
                <a:sym typeface="Calibri"/>
              </a:rPr>
              <a:t>OK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3"/>
          <p:cNvSpPr/>
          <p:nvPr/>
        </p:nvSpPr>
        <p:spPr>
          <a:xfrm>
            <a:off x="4762" y="0"/>
            <a:ext cx="24377650" cy="2596896"/>
          </a:xfrm>
          <a:prstGeom prst="rect">
            <a:avLst/>
          </a:prstGeom>
          <a:solidFill>
            <a:srgbClr val="42DBF0">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88" name="Google Shape;188;p13"/>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89" name="Google Shape;189;p13"/>
          <p:cNvSpPr txBox="1"/>
          <p:nvPr/>
        </p:nvSpPr>
        <p:spPr>
          <a:xfrm>
            <a:off x="1157749" y="4230133"/>
            <a:ext cx="18351900" cy="8096400"/>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The word "autism" comes from the Greek word "autos," which means "self“</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It has been around for as long as other humans have</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But it’s new in terms of people understanding it!</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Autistic people are born autistic and will die autistic!!!</a:t>
            </a:r>
            <a:endParaRPr/>
          </a:p>
          <a:p>
            <a:pPr indent="0" lvl="0" marL="0" marR="0" rtl="0" algn="l">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Prevalence rates are different in different countries:</a:t>
            </a:r>
            <a:endParaRPr/>
          </a:p>
          <a:p>
            <a:pPr indent="0" lvl="0" marL="0" marR="0" rtl="0" algn="l">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Over 1% in the UK</a:t>
            </a:r>
            <a:endParaRPr/>
          </a:p>
          <a:p>
            <a:pPr indent="0" lvl="0" marL="0" marR="0" rtl="0" algn="l">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spcBef>
                <a:spcPts val="0"/>
              </a:spcBef>
              <a:spcAft>
                <a:spcPts val="0"/>
              </a:spcAft>
              <a:buNone/>
            </a:pPr>
            <a:r>
              <a:rPr lang="en-GB" sz="4000">
                <a:solidFill>
                  <a:schemeClr val="dk2"/>
                </a:solidFill>
                <a:latin typeface="Lato Light"/>
                <a:ea typeface="Lato Light"/>
                <a:cs typeface="Lato Light"/>
                <a:sym typeface="Lato Light"/>
              </a:rPr>
              <a:t>Over 2% in USA</a:t>
            </a:r>
            <a:endParaRPr/>
          </a:p>
        </p:txBody>
      </p:sp>
      <p:sp>
        <p:nvSpPr>
          <p:cNvPr id="190" name="Google Shape;190;p13"/>
          <p:cNvSpPr txBox="1"/>
          <p:nvPr/>
        </p:nvSpPr>
        <p:spPr>
          <a:xfrm>
            <a:off x="877824" y="621792"/>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Autism History &amp; Prevalence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4"/>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96" name="Google Shape;196;p14"/>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197" name="Google Shape;197;p14"/>
          <p:cNvSpPr txBox="1"/>
          <p:nvPr/>
        </p:nvSpPr>
        <p:spPr>
          <a:xfrm>
            <a:off x="1234666" y="3858768"/>
            <a:ext cx="17007840" cy="7478970"/>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We’re not all autistic!!!!</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You can’t just have a little bit of autism! You can have similar traits but you are or you aren’t. </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All autistic people do not have a special talent (although many do)</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is not caused by vaccines!</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is not a childhood condition</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Autism cannot and should not be cured!</a:t>
            </a:r>
            <a:endParaRPr/>
          </a:p>
        </p:txBody>
      </p:sp>
      <p:sp>
        <p:nvSpPr>
          <p:cNvPr id="198" name="Google Shape;198;p14"/>
          <p:cNvSpPr txBox="1"/>
          <p:nvPr/>
        </p:nvSpPr>
        <p:spPr>
          <a:xfrm>
            <a:off x="877824" y="621792"/>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Autism Myths</a:t>
            </a:r>
            <a:endParaRPr/>
          </a:p>
        </p:txBody>
      </p:sp>
      <p:pic>
        <p:nvPicPr>
          <p:cNvPr descr="No sign with solid fill" id="199" name="Google Shape;199;p14"/>
          <p:cNvPicPr preferRelativeResize="0"/>
          <p:nvPr/>
        </p:nvPicPr>
        <p:blipFill rotWithShape="1">
          <a:blip r:embed="rId3">
            <a:alphaModFix/>
          </a:blip>
          <a:srcRect b="0" l="0" r="0" t="0"/>
          <a:stretch/>
        </p:blipFill>
        <p:spPr>
          <a:xfrm>
            <a:off x="8026568" y="339742"/>
            <a:ext cx="1887537" cy="1887537"/>
          </a:xfrm>
          <a:prstGeom prst="rect">
            <a:avLst/>
          </a:prstGeom>
          <a:noFill/>
          <a:ln>
            <a:noFill/>
          </a:ln>
        </p:spPr>
      </p:pic>
      <p:pic>
        <p:nvPicPr>
          <p:cNvPr id="200" name="Google Shape;200;p14"/>
          <p:cNvPicPr preferRelativeResize="0"/>
          <p:nvPr/>
        </p:nvPicPr>
        <p:blipFill rotWithShape="1">
          <a:blip r:embed="rId4">
            <a:alphaModFix/>
          </a:blip>
          <a:srcRect b="6167" l="0" r="0" t="0"/>
          <a:stretch/>
        </p:blipFill>
        <p:spPr>
          <a:xfrm>
            <a:off x="13506702" y="8585013"/>
            <a:ext cx="4602454" cy="326408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06" name="Google Shape;206;p15"/>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07" name="Google Shape;207;p15"/>
          <p:cNvSpPr txBox="1"/>
          <p:nvPr/>
        </p:nvSpPr>
        <p:spPr>
          <a:xfrm>
            <a:off x="1088362" y="3621024"/>
            <a:ext cx="17007840" cy="6863417"/>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Restrictive &amp; repetitive behaviours &amp; movements</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Lack in social skills &amp; social interaction</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Limited interests &amp; diet, &amp; generally be inflexible (thinking/timings etc)</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Dislike change or disruption to routines</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Difficulties with eye contact/display unusual eye contact</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Extremely passionate about specific topics or objects</a:t>
            </a:r>
            <a:endParaRPr/>
          </a:p>
        </p:txBody>
      </p:sp>
      <p:sp>
        <p:nvSpPr>
          <p:cNvPr id="208" name="Google Shape;208;p15"/>
          <p:cNvSpPr txBox="1"/>
          <p:nvPr/>
        </p:nvSpPr>
        <p:spPr>
          <a:xfrm>
            <a:off x="877824" y="352735"/>
            <a:ext cx="16898112"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Characteristics of Autism </a:t>
            </a:r>
            <a:endParaRPr/>
          </a:p>
          <a:p>
            <a:pPr indent="0" lvl="0" marL="0" marR="0" rtl="0" algn="l">
              <a:spcBef>
                <a:spcPts val="0"/>
              </a:spcBef>
              <a:spcAft>
                <a:spcPts val="0"/>
              </a:spcAft>
              <a:buNone/>
            </a:pPr>
            <a:r>
              <a:rPr b="1" lang="en-GB" sz="4800">
                <a:solidFill>
                  <a:schemeClr val="dk2"/>
                </a:solidFill>
                <a:latin typeface="Lato Light"/>
                <a:ea typeface="Lato Light"/>
                <a:cs typeface="Lato Light"/>
                <a:sym typeface="Lato Light"/>
              </a:rPr>
              <a:t>(Not every autistic person has every one)</a:t>
            </a:r>
            <a:endParaRPr b="1" sz="8000">
              <a:solidFill>
                <a:schemeClr val="dk2"/>
              </a:solidFill>
              <a:latin typeface="Lato Light"/>
              <a:ea typeface="Lato Light"/>
              <a:cs typeface="Lato Light"/>
              <a:sym typeface="Lato Light"/>
            </a:endParaRPr>
          </a:p>
        </p:txBody>
      </p:sp>
      <p:pic>
        <p:nvPicPr>
          <p:cNvPr descr="Artificial Intelligence outline" id="209" name="Google Shape;209;p15"/>
          <p:cNvPicPr preferRelativeResize="0"/>
          <p:nvPr/>
        </p:nvPicPr>
        <p:blipFill rotWithShape="1">
          <a:blip r:embed="rId3">
            <a:alphaModFix/>
          </a:blip>
          <a:srcRect b="0" l="0" r="0" t="0"/>
          <a:stretch/>
        </p:blipFill>
        <p:spPr>
          <a:xfrm>
            <a:off x="13469936" y="-2"/>
            <a:ext cx="2341564" cy="234156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15" name="Google Shape;215;p16"/>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16" name="Google Shape;216;p16"/>
          <p:cNvSpPr txBox="1"/>
          <p:nvPr/>
        </p:nvSpPr>
        <p:spPr>
          <a:xfrm>
            <a:off x="1088362" y="3621024"/>
            <a:ext cx="17007840" cy="8094524"/>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Appear different/weird/unusual/have unusual interests</a:t>
            </a:r>
            <a:endParaRPr/>
          </a:p>
          <a:p>
            <a:pPr indent="0" lvl="0" marL="0" marR="0" rtl="0" algn="l">
              <a:spcBef>
                <a:spcPts val="0"/>
              </a:spcBef>
              <a:spcAft>
                <a:spcPts val="0"/>
              </a:spcAft>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Honest &amp; use logic!</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Rituals &amp; patterns of behaviour</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Have sensory difficulties (lights, sounds, smells)</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Executive functioning difficulties (getting distracted, blocking out other events)</a:t>
            </a:r>
            <a:endParaRPr/>
          </a:p>
          <a:p>
            <a:pPr indent="-317500" lvl="0" marL="571500" marR="0" rtl="0" algn="l">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Well above average with some things but well below average with other things (Spiky profile)</a:t>
            </a:r>
            <a:endParaRPr/>
          </a:p>
        </p:txBody>
      </p:sp>
      <p:sp>
        <p:nvSpPr>
          <p:cNvPr id="217" name="Google Shape;217;p16"/>
          <p:cNvSpPr txBox="1"/>
          <p:nvPr/>
        </p:nvSpPr>
        <p:spPr>
          <a:xfrm>
            <a:off x="877824" y="352735"/>
            <a:ext cx="16898112"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Characteristics of Autism </a:t>
            </a:r>
            <a:endParaRPr/>
          </a:p>
          <a:p>
            <a:pPr indent="0" lvl="0" marL="0" marR="0" rtl="0" algn="l">
              <a:spcBef>
                <a:spcPts val="0"/>
              </a:spcBef>
              <a:spcAft>
                <a:spcPts val="0"/>
              </a:spcAft>
              <a:buNone/>
            </a:pPr>
            <a:r>
              <a:rPr b="1" lang="en-GB" sz="4800">
                <a:solidFill>
                  <a:schemeClr val="dk2"/>
                </a:solidFill>
                <a:latin typeface="Lato Light"/>
                <a:ea typeface="Lato Light"/>
                <a:cs typeface="Lato Light"/>
                <a:sym typeface="Lato Light"/>
              </a:rPr>
              <a:t>(Not every autistic person has every one)</a:t>
            </a:r>
            <a:endParaRPr b="1" sz="8000">
              <a:solidFill>
                <a:schemeClr val="dk2"/>
              </a:solidFill>
              <a:latin typeface="Lato Light"/>
              <a:ea typeface="Lato Light"/>
              <a:cs typeface="Lato Light"/>
              <a:sym typeface="Lato Light"/>
            </a:endParaRPr>
          </a:p>
        </p:txBody>
      </p:sp>
      <p:pic>
        <p:nvPicPr>
          <p:cNvPr id="218" name="Google Shape;218;p16"/>
          <p:cNvPicPr preferRelativeResize="0"/>
          <p:nvPr/>
        </p:nvPicPr>
        <p:blipFill rotWithShape="1">
          <a:blip r:embed="rId3">
            <a:alphaModFix/>
          </a:blip>
          <a:srcRect b="0" l="0" r="0" t="0"/>
          <a:stretch/>
        </p:blipFill>
        <p:spPr>
          <a:xfrm>
            <a:off x="12841185" y="73771"/>
            <a:ext cx="2341067" cy="23410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24" name="Google Shape;224;p17"/>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25" name="Google Shape;225;p17"/>
          <p:cNvSpPr txBox="1"/>
          <p:nvPr/>
        </p:nvSpPr>
        <p:spPr>
          <a:xfrm>
            <a:off x="877824" y="3515807"/>
            <a:ext cx="17007840" cy="920405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Attention to detail </a:t>
            </a:r>
            <a:r>
              <a:rPr lang="en-GB" sz="4000">
                <a:solidFill>
                  <a:schemeClr val="dk2"/>
                </a:solidFill>
                <a:latin typeface="Lato Light"/>
                <a:ea typeface="Lato Light"/>
                <a:cs typeface="Lato Light"/>
                <a:sym typeface="Lato Light"/>
              </a:rPr>
              <a:t>– spotting patterns of play/scouting opponents</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Preferring routines </a:t>
            </a:r>
            <a:r>
              <a:rPr lang="en-GB" sz="4000">
                <a:solidFill>
                  <a:schemeClr val="dk2"/>
                </a:solidFill>
                <a:latin typeface="Lato Light"/>
                <a:ea typeface="Lato Light"/>
                <a:cs typeface="Lato Light"/>
                <a:sym typeface="Lato Light"/>
              </a:rPr>
              <a:t>– consistency &amp; organisation</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Exceptional memory for facts/numbers/events </a:t>
            </a:r>
            <a:r>
              <a:rPr lang="en-GB" sz="4000">
                <a:solidFill>
                  <a:schemeClr val="dk2"/>
                </a:solidFill>
                <a:latin typeface="Lato Light"/>
                <a:ea typeface="Lato Light"/>
                <a:cs typeface="Lato Light"/>
                <a:sym typeface="Lato Light"/>
              </a:rPr>
              <a:t>– data analysts</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Being different </a:t>
            </a:r>
            <a:r>
              <a:rPr lang="en-GB" sz="4000">
                <a:solidFill>
                  <a:schemeClr val="dk2"/>
                </a:solidFill>
                <a:latin typeface="Lato Light"/>
                <a:ea typeface="Lato Light"/>
                <a:cs typeface="Lato Light"/>
                <a:sym typeface="Lato Light"/>
              </a:rPr>
              <a:t>– possessing different skills (it’s believed Lionel Messi is autistic!)</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Honesty</a:t>
            </a:r>
            <a:r>
              <a:rPr lang="en-GB" sz="4000">
                <a:solidFill>
                  <a:schemeClr val="dk2"/>
                </a:solidFill>
                <a:latin typeface="Lato Light"/>
                <a:ea typeface="Lato Light"/>
                <a:cs typeface="Lato Light"/>
                <a:sym typeface="Lato Light"/>
              </a:rPr>
              <a:t> – more clear in communication </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Creativity </a:t>
            </a:r>
            <a:r>
              <a:rPr lang="en-GB" sz="4000">
                <a:solidFill>
                  <a:schemeClr val="dk2"/>
                </a:solidFill>
                <a:latin typeface="Lato Light"/>
                <a:ea typeface="Lato Light"/>
                <a:cs typeface="Lato Light"/>
                <a:sym typeface="Lato Light"/>
              </a:rPr>
              <a:t>– new coaching ideas/utilising new skills/finding different ways to win</a:t>
            </a:r>
            <a:endParaRPr/>
          </a:p>
          <a:p>
            <a:pPr indent="-342900" lvl="0" marL="342900" marR="0" rtl="0" algn="l">
              <a:lnSpc>
                <a:spcPct val="150000"/>
              </a:lnSpc>
              <a:spcBef>
                <a:spcPts val="0"/>
              </a:spcBef>
              <a:spcAft>
                <a:spcPts val="0"/>
              </a:spcAft>
              <a:buClr>
                <a:schemeClr val="dk2"/>
              </a:buClr>
              <a:buSzPts val="4000"/>
              <a:buFont typeface="Noto Sans Symbols"/>
              <a:buChar char="∙"/>
            </a:pPr>
            <a:r>
              <a:rPr b="1" lang="en-GB" sz="4000">
                <a:solidFill>
                  <a:schemeClr val="dk2"/>
                </a:solidFill>
                <a:latin typeface="Lato Light"/>
                <a:ea typeface="Lato Light"/>
                <a:cs typeface="Lato Light"/>
                <a:sym typeface="Lato Light"/>
              </a:rPr>
              <a:t>Intense focus on a favourite activity </a:t>
            </a:r>
            <a:r>
              <a:rPr lang="en-GB" sz="4000">
                <a:solidFill>
                  <a:schemeClr val="dk2"/>
                </a:solidFill>
                <a:latin typeface="Lato Light"/>
                <a:ea typeface="Lato Light"/>
                <a:cs typeface="Lato Light"/>
                <a:sym typeface="Lato Light"/>
              </a:rPr>
              <a:t>– high concentration &amp; less likely to become lazy or switch off</a:t>
            </a:r>
            <a:endParaRPr/>
          </a:p>
        </p:txBody>
      </p:sp>
      <p:sp>
        <p:nvSpPr>
          <p:cNvPr id="226" name="Google Shape;226;p17"/>
          <p:cNvSpPr txBox="1"/>
          <p:nvPr/>
        </p:nvSpPr>
        <p:spPr>
          <a:xfrm>
            <a:off x="877824" y="352735"/>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Autistic Strengths within Sport </a:t>
            </a:r>
            <a:endParaRPr/>
          </a:p>
        </p:txBody>
      </p:sp>
      <p:pic>
        <p:nvPicPr>
          <p:cNvPr descr="Soccer ball with solid fill" id="227" name="Google Shape;227;p17"/>
          <p:cNvPicPr preferRelativeResize="0"/>
          <p:nvPr/>
        </p:nvPicPr>
        <p:blipFill rotWithShape="1">
          <a:blip r:embed="rId3">
            <a:alphaModFix/>
          </a:blip>
          <a:srcRect b="0" l="0" r="0" t="0"/>
          <a:stretch/>
        </p:blipFill>
        <p:spPr>
          <a:xfrm>
            <a:off x="14837353" y="222641"/>
            <a:ext cx="1583626" cy="15836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8"/>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33" name="Google Shape;233;p18"/>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34" name="Google Shape;234;p18"/>
          <p:cNvSpPr txBox="1"/>
          <p:nvPr/>
        </p:nvSpPr>
        <p:spPr>
          <a:xfrm>
            <a:off x="918666" y="3092754"/>
            <a:ext cx="17007840" cy="10127388"/>
          </a:xfrm>
          <a:prstGeom prst="rect">
            <a:avLst/>
          </a:prstGeom>
          <a:noFill/>
          <a:ln>
            <a:noFill/>
          </a:ln>
        </p:spPr>
        <p:txBody>
          <a:bodyPr anchorCtr="0" anchor="t" bIns="45700" lIns="91425" spcFirstLastPara="1" rIns="91425" wrap="square" tIns="45700">
            <a:spAutoFit/>
          </a:bodyPr>
          <a:lstStyle/>
          <a:p>
            <a:pPr indent="-571500" lvl="0" marL="571500" marR="0" rtl="0" algn="l">
              <a:lnSpc>
                <a:spcPct val="150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Punctuality &amp; reliability </a:t>
            </a:r>
            <a:r>
              <a:rPr lang="en-GB" sz="4000">
                <a:solidFill>
                  <a:schemeClr val="dk2"/>
                </a:solidFill>
                <a:latin typeface="Lato Light"/>
                <a:ea typeface="Lato Light"/>
                <a:cs typeface="Lato Light"/>
                <a:sym typeface="Lato Light"/>
              </a:rPr>
              <a:t>– arriving at training on time/being there for others who need them</a:t>
            </a:r>
            <a:endParaRPr/>
          </a:p>
          <a:p>
            <a:pPr indent="-571500" lvl="0" marL="571500" marR="0" rtl="0" algn="l">
              <a:lnSpc>
                <a:spcPct val="150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Big picture thinkers </a:t>
            </a:r>
            <a:r>
              <a:rPr lang="en-GB" sz="4000">
                <a:solidFill>
                  <a:schemeClr val="dk2"/>
                </a:solidFill>
                <a:latin typeface="Lato Light"/>
                <a:ea typeface="Lato Light"/>
                <a:cs typeface="Lato Light"/>
                <a:sym typeface="Lato Light"/>
              </a:rPr>
              <a:t>– may visualise a team/player achieving more than they believe they can</a:t>
            </a:r>
            <a:endParaRPr/>
          </a:p>
          <a:p>
            <a:pPr indent="-571500" lvl="0" marL="571500" marR="0" rtl="0" algn="l">
              <a:lnSpc>
                <a:spcPct val="150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Loyalty</a:t>
            </a:r>
            <a:r>
              <a:rPr lang="en-GB" sz="4000">
                <a:solidFill>
                  <a:schemeClr val="dk2"/>
                </a:solidFill>
                <a:latin typeface="Lato Light"/>
                <a:ea typeface="Lato Light"/>
                <a:cs typeface="Lato Light"/>
                <a:sym typeface="Lato Light"/>
              </a:rPr>
              <a:t> – may stay with a team/coach/player for a long period of time</a:t>
            </a:r>
            <a:endParaRPr/>
          </a:p>
          <a:p>
            <a:pPr indent="-571500" lvl="0" marL="571500" marR="0" rtl="0" algn="l">
              <a:lnSpc>
                <a:spcPct val="150000"/>
              </a:lnSpc>
              <a:spcBef>
                <a:spcPts val="0"/>
              </a:spcBef>
              <a:spcAft>
                <a:spcPts val="0"/>
              </a:spcAft>
              <a:buClr>
                <a:schemeClr val="dk2"/>
              </a:buClr>
              <a:buSzPts val="4000"/>
              <a:buFont typeface="Arial"/>
              <a:buChar char="•"/>
            </a:pPr>
            <a:r>
              <a:rPr lang="en-GB" sz="4000">
                <a:solidFill>
                  <a:schemeClr val="dk2"/>
                </a:solidFill>
                <a:latin typeface="Lato Light"/>
                <a:ea typeface="Lato Light"/>
                <a:cs typeface="Lato Light"/>
                <a:sym typeface="Lato Light"/>
              </a:rPr>
              <a:t>A fondness for rules – team player/not getting red carded/not breaking team policies</a:t>
            </a:r>
            <a:endParaRPr/>
          </a:p>
          <a:p>
            <a:pPr indent="-571500" lvl="0" marL="571500" marR="0" rtl="0" algn="l">
              <a:lnSpc>
                <a:spcPct val="150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Not influenced by the majority </a:t>
            </a:r>
            <a:r>
              <a:rPr lang="en-GB" sz="4000">
                <a:solidFill>
                  <a:schemeClr val="dk2"/>
                </a:solidFill>
                <a:latin typeface="Lato Light"/>
                <a:ea typeface="Lato Light"/>
                <a:cs typeface="Lato Light"/>
                <a:sym typeface="Lato Light"/>
              </a:rPr>
              <a:t>– may pick the best team rather than the popular team </a:t>
            </a:r>
            <a:endParaRPr/>
          </a:p>
          <a:p>
            <a:pPr indent="-571500" lvl="0" marL="571500" marR="0" rtl="0" algn="l">
              <a:lnSpc>
                <a:spcPct val="150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Less emotional at times </a:t>
            </a:r>
            <a:r>
              <a:rPr lang="en-GB" sz="4000">
                <a:solidFill>
                  <a:schemeClr val="dk2"/>
                </a:solidFill>
                <a:latin typeface="Lato Light"/>
                <a:ea typeface="Lato Light"/>
                <a:cs typeface="Lato Light"/>
                <a:sym typeface="Lato Light"/>
              </a:rPr>
              <a:t>– may be able to think clearer during an important game/match</a:t>
            </a:r>
            <a:endParaRPr/>
          </a:p>
        </p:txBody>
      </p:sp>
      <p:sp>
        <p:nvSpPr>
          <p:cNvPr id="235" name="Google Shape;235;p18"/>
          <p:cNvSpPr txBox="1"/>
          <p:nvPr/>
        </p:nvSpPr>
        <p:spPr>
          <a:xfrm>
            <a:off x="877824" y="352735"/>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Autistic Strengths within Sport </a:t>
            </a:r>
            <a:endParaRPr/>
          </a:p>
        </p:txBody>
      </p:sp>
      <p:pic>
        <p:nvPicPr>
          <p:cNvPr id="236" name="Google Shape;236;p18"/>
          <p:cNvPicPr preferRelativeResize="0"/>
          <p:nvPr/>
        </p:nvPicPr>
        <p:blipFill rotWithShape="1">
          <a:blip r:embed="rId3">
            <a:alphaModFix/>
          </a:blip>
          <a:srcRect b="0" l="0" r="0" t="0"/>
          <a:stretch/>
        </p:blipFill>
        <p:spPr>
          <a:xfrm>
            <a:off x="14444466" y="221905"/>
            <a:ext cx="1585097" cy="15850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9"/>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42" name="Google Shape;242;p19"/>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43" name="Google Shape;243;p19"/>
          <p:cNvSpPr txBox="1"/>
          <p:nvPr/>
        </p:nvSpPr>
        <p:spPr>
          <a:xfrm>
            <a:off x="1088362" y="3621024"/>
            <a:ext cx="17007840" cy="9227141"/>
          </a:xfrm>
          <a:prstGeom prst="rect">
            <a:avLst/>
          </a:prstGeom>
          <a:noFill/>
          <a:ln>
            <a:noFill/>
          </a:ln>
        </p:spPr>
        <p:txBody>
          <a:bodyPr anchorCtr="0" anchor="t" bIns="45700" lIns="91425" spcFirstLastPara="1" rIns="91425" wrap="square" tIns="45700">
            <a:spAutoFit/>
          </a:bodyPr>
          <a:lstStyle/>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Socialising</a:t>
            </a:r>
            <a:r>
              <a:rPr lang="en-GB" sz="4000">
                <a:solidFill>
                  <a:schemeClr val="dk2"/>
                </a:solidFill>
                <a:latin typeface="Lato Light"/>
                <a:ea typeface="Lato Light"/>
                <a:cs typeface="Lato Light"/>
                <a:sym typeface="Lato Light"/>
              </a:rPr>
              <a:t> – team bonding or events/being popular amongst teammates</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Honesty</a:t>
            </a:r>
            <a:r>
              <a:rPr lang="en-GB" sz="4000">
                <a:solidFill>
                  <a:schemeClr val="dk2"/>
                </a:solidFill>
                <a:latin typeface="Lato Light"/>
                <a:ea typeface="Lato Light"/>
                <a:cs typeface="Lato Light"/>
                <a:sym typeface="Lato Light"/>
              </a:rPr>
              <a:t> – not diving for a free kick/claiming a corner which wasn’t theirs</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Navigating illogical rules/policies </a:t>
            </a:r>
            <a:r>
              <a:rPr lang="en-GB" sz="4000">
                <a:solidFill>
                  <a:schemeClr val="dk2"/>
                </a:solidFill>
                <a:latin typeface="Lato Light"/>
                <a:ea typeface="Lato Light"/>
                <a:cs typeface="Lato Light"/>
                <a:sym typeface="Lato Light"/>
              </a:rPr>
              <a:t>– getting yellow carded for a foul they didn’t commit</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Plans changing </a:t>
            </a:r>
            <a:r>
              <a:rPr lang="en-GB" sz="4000">
                <a:solidFill>
                  <a:schemeClr val="dk2"/>
                </a:solidFill>
                <a:latin typeface="Lato Light"/>
                <a:ea typeface="Lato Light"/>
                <a:cs typeface="Lato Light"/>
                <a:sym typeface="Lato Light"/>
              </a:rPr>
              <a:t>– team systems changing/moving clubs/fixtures or training rearranged</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Talking skills </a:t>
            </a:r>
            <a:r>
              <a:rPr lang="en-GB" sz="4000">
                <a:solidFill>
                  <a:schemeClr val="dk2"/>
                </a:solidFill>
                <a:latin typeface="Lato Light"/>
                <a:ea typeface="Lato Light"/>
                <a:cs typeface="Lato Light"/>
                <a:sym typeface="Lato Light"/>
              </a:rPr>
              <a:t>– may talk less/not understand what they’re meant to say</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Banter</a:t>
            </a:r>
            <a:r>
              <a:rPr lang="en-GB" sz="4000">
                <a:solidFill>
                  <a:schemeClr val="dk2"/>
                </a:solidFill>
                <a:latin typeface="Lato Light"/>
                <a:ea typeface="Lato Light"/>
                <a:cs typeface="Lato Light"/>
                <a:sym typeface="Lato Light"/>
              </a:rPr>
              <a:t> – may not understand this, may take things literally</a:t>
            </a:r>
            <a:endParaRPr/>
          </a:p>
        </p:txBody>
      </p:sp>
      <p:sp>
        <p:nvSpPr>
          <p:cNvPr id="244" name="Google Shape;244;p19"/>
          <p:cNvSpPr txBox="1"/>
          <p:nvPr/>
        </p:nvSpPr>
        <p:spPr>
          <a:xfrm>
            <a:off x="877824" y="352735"/>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Autistic Struggles within Sport </a:t>
            </a:r>
            <a:endParaRPr/>
          </a:p>
        </p:txBody>
      </p:sp>
      <p:pic>
        <p:nvPicPr>
          <p:cNvPr id="245" name="Google Shape;245;p19"/>
          <p:cNvPicPr preferRelativeResize="0"/>
          <p:nvPr/>
        </p:nvPicPr>
        <p:blipFill rotWithShape="1">
          <a:blip r:embed="rId3">
            <a:alphaModFix/>
          </a:blip>
          <a:srcRect b="0" l="0" r="0" t="0"/>
          <a:stretch/>
        </p:blipFill>
        <p:spPr>
          <a:xfrm>
            <a:off x="14518311" y="306170"/>
            <a:ext cx="1585097" cy="158509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0"/>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51" name="Google Shape;251;p20"/>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52" name="Google Shape;252;p20"/>
          <p:cNvSpPr txBox="1"/>
          <p:nvPr/>
        </p:nvSpPr>
        <p:spPr>
          <a:xfrm>
            <a:off x="931844" y="2775215"/>
            <a:ext cx="18891603" cy="9935027"/>
          </a:xfrm>
          <a:prstGeom prst="rect">
            <a:avLst/>
          </a:prstGeom>
          <a:noFill/>
          <a:ln>
            <a:noFill/>
          </a:ln>
        </p:spPr>
        <p:txBody>
          <a:bodyPr anchorCtr="0" anchor="t" bIns="45700" lIns="91425" spcFirstLastPara="1" rIns="91425" wrap="square" tIns="45700">
            <a:spAutoFit/>
          </a:bodyPr>
          <a:lstStyle/>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Climbing the ladder </a:t>
            </a:r>
            <a:r>
              <a:rPr lang="en-GB" sz="4000">
                <a:solidFill>
                  <a:schemeClr val="dk2"/>
                </a:solidFill>
                <a:latin typeface="Lato Light"/>
                <a:ea typeface="Lato Light"/>
                <a:cs typeface="Lato Light"/>
                <a:sym typeface="Lato Light"/>
              </a:rPr>
              <a:t>– may not possess social skills to do this (applying for a manger role)</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Anxiety</a:t>
            </a:r>
            <a:r>
              <a:rPr lang="en-GB" sz="4000">
                <a:solidFill>
                  <a:schemeClr val="dk2"/>
                </a:solidFill>
                <a:latin typeface="Lato Light"/>
                <a:ea typeface="Lato Light"/>
                <a:cs typeface="Lato Light"/>
                <a:sym typeface="Lato Light"/>
              </a:rPr>
              <a:t> – performing in front of large crowds/teammates</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Opposition fans/spectators</a:t>
            </a:r>
            <a:r>
              <a:rPr lang="en-GB" sz="4000">
                <a:solidFill>
                  <a:schemeClr val="dk2"/>
                </a:solidFill>
                <a:latin typeface="Lato Light"/>
                <a:ea typeface="Lato Light"/>
                <a:cs typeface="Lato Light"/>
                <a:sym typeface="Lato Light"/>
              </a:rPr>
              <a:t> – may react to abuse or be unable to block out </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Challenging authority if they don’t agree with them </a:t>
            </a:r>
            <a:r>
              <a:rPr lang="en-GB" sz="4000">
                <a:solidFill>
                  <a:schemeClr val="dk2"/>
                </a:solidFill>
                <a:latin typeface="Lato Light"/>
                <a:ea typeface="Lato Light"/>
                <a:cs typeface="Lato Light"/>
                <a:sym typeface="Lato Light"/>
              </a:rPr>
              <a:t>– disagree with managers or coaches</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May only be able to play/perform a certain way </a:t>
            </a:r>
            <a:r>
              <a:rPr lang="en-GB" sz="4000">
                <a:solidFill>
                  <a:schemeClr val="dk2"/>
                </a:solidFill>
                <a:latin typeface="Lato Light"/>
                <a:ea typeface="Lato Light"/>
                <a:cs typeface="Lato Light"/>
                <a:sym typeface="Lato Light"/>
              </a:rPr>
              <a:t>– using 1 foot/holding a racket ‘wrongly’</a:t>
            </a:r>
            <a:endParaRPr/>
          </a:p>
          <a:p>
            <a:pPr indent="-317500" lvl="0" marL="571500" marR="0" rtl="0" algn="l">
              <a:lnSpc>
                <a:spcPct val="115000"/>
              </a:lnSpc>
              <a:spcBef>
                <a:spcPts val="0"/>
              </a:spcBef>
              <a:spcAft>
                <a:spcPts val="0"/>
              </a:spcAft>
              <a:buClr>
                <a:schemeClr val="dk1"/>
              </a:buClr>
              <a:buSzPts val="4000"/>
              <a:buFont typeface="Arial"/>
              <a:buNone/>
            </a:pPr>
            <a:r>
              <a:t/>
            </a:r>
            <a:endParaRPr sz="4000">
              <a:solidFill>
                <a:schemeClr val="dk2"/>
              </a:solidFill>
              <a:latin typeface="Lato Light"/>
              <a:ea typeface="Lato Light"/>
              <a:cs typeface="Lato Light"/>
              <a:sym typeface="Lato Light"/>
            </a:endParaRPr>
          </a:p>
          <a:p>
            <a:pPr indent="-571500" lvl="0" marL="571500" marR="0" rtl="0" algn="l">
              <a:lnSpc>
                <a:spcPct val="115000"/>
              </a:lnSpc>
              <a:spcBef>
                <a:spcPts val="0"/>
              </a:spcBef>
              <a:spcAft>
                <a:spcPts val="0"/>
              </a:spcAft>
              <a:buClr>
                <a:schemeClr val="dk2"/>
              </a:buClr>
              <a:buSzPts val="4000"/>
              <a:buFont typeface="Arial"/>
              <a:buChar char="•"/>
            </a:pPr>
            <a:r>
              <a:rPr b="1" lang="en-GB" sz="4000">
                <a:solidFill>
                  <a:schemeClr val="dk2"/>
                </a:solidFill>
                <a:latin typeface="Lato Light"/>
                <a:ea typeface="Lato Light"/>
                <a:cs typeface="Lato Light"/>
                <a:sym typeface="Lato Light"/>
              </a:rPr>
              <a:t>Coordination</a:t>
            </a:r>
            <a:r>
              <a:rPr lang="en-GB" sz="4000">
                <a:solidFill>
                  <a:schemeClr val="dk2"/>
                </a:solidFill>
                <a:latin typeface="Lato Light"/>
                <a:ea typeface="Lato Light"/>
                <a:cs typeface="Lato Light"/>
                <a:sym typeface="Lato Light"/>
              </a:rPr>
              <a:t> – running differently/timing when jumping</a:t>
            </a:r>
            <a:endParaRPr/>
          </a:p>
        </p:txBody>
      </p:sp>
      <p:sp>
        <p:nvSpPr>
          <p:cNvPr id="253" name="Google Shape;253;p20"/>
          <p:cNvSpPr txBox="1"/>
          <p:nvPr/>
        </p:nvSpPr>
        <p:spPr>
          <a:xfrm>
            <a:off x="877824" y="352735"/>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Autistic Struggles within Sport </a:t>
            </a:r>
            <a:endParaRPr/>
          </a:p>
        </p:txBody>
      </p:sp>
      <p:pic>
        <p:nvPicPr>
          <p:cNvPr id="254" name="Google Shape;254;p20"/>
          <p:cNvPicPr preferRelativeResize="0"/>
          <p:nvPr/>
        </p:nvPicPr>
        <p:blipFill rotWithShape="1">
          <a:blip r:embed="rId3">
            <a:alphaModFix/>
          </a:blip>
          <a:srcRect b="0" l="0" r="0" t="0"/>
          <a:stretch/>
        </p:blipFill>
        <p:spPr>
          <a:xfrm>
            <a:off x="14337786" y="221905"/>
            <a:ext cx="1585097" cy="15850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1"/>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60" name="Google Shape;260;p21"/>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61" name="Google Shape;261;p21"/>
          <p:cNvSpPr txBox="1"/>
          <p:nvPr/>
        </p:nvSpPr>
        <p:spPr>
          <a:xfrm>
            <a:off x="468304" y="3660200"/>
            <a:ext cx="18891603" cy="781136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The term </a:t>
            </a:r>
            <a:r>
              <a:rPr b="1" lang="en-GB" sz="4000">
                <a:solidFill>
                  <a:schemeClr val="dk2"/>
                </a:solidFill>
                <a:latin typeface="Lato Light"/>
                <a:ea typeface="Lato Light"/>
                <a:cs typeface="Lato Light"/>
                <a:sym typeface="Lato Light"/>
              </a:rPr>
              <a:t>Neurodiversity </a:t>
            </a:r>
            <a:r>
              <a:rPr lang="en-GB" sz="4000">
                <a:solidFill>
                  <a:schemeClr val="dk2"/>
                </a:solidFill>
                <a:latin typeface="Lato Light"/>
                <a:ea typeface="Lato Light"/>
                <a:cs typeface="Lato Light"/>
                <a:sym typeface="Lato Light"/>
              </a:rPr>
              <a:t>describes variations in the human brain, and how the brain is wired differently. </a:t>
            </a:r>
            <a:endParaRPr/>
          </a:p>
          <a:p>
            <a:pPr indent="0" lvl="0" marL="0" marR="0" rtl="0" algn="l">
              <a:lnSpc>
                <a:spcPct val="115000"/>
              </a:lnSpc>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This includes how people interact socially, how they learn, their attention skills, mood regulation, and other mental functions. </a:t>
            </a:r>
            <a:endParaRPr/>
          </a:p>
          <a:p>
            <a:pPr indent="0" lvl="0" marL="0" marR="0" rtl="0" algn="l">
              <a:lnSpc>
                <a:spcPct val="115000"/>
              </a:lnSpc>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There is much debate as to which exact conditions make up neurodiversity. For example OCD is an Anxiety Disorder and therefore not a neurodiverse condition, but others would disagree. However, it is commonly accepted that it includes Autism, ADHD, Dyslexia, Dyspraxia, Dyscalculia, and Dysgraphia. These conditions are lifelong, do not go away and people do not grow out of them. </a:t>
            </a:r>
            <a:endParaRPr/>
          </a:p>
        </p:txBody>
      </p:sp>
      <p:sp>
        <p:nvSpPr>
          <p:cNvPr id="262" name="Google Shape;262;p21"/>
          <p:cNvSpPr txBox="1"/>
          <p:nvPr/>
        </p:nvSpPr>
        <p:spPr>
          <a:xfrm>
            <a:off x="1162993" y="840189"/>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What is Neurodiversity?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2"/>
          <p:cNvSpPr/>
          <p:nvPr/>
        </p:nvSpPr>
        <p:spPr>
          <a:xfrm>
            <a:off x="4762" y="0"/>
            <a:ext cx="24377650" cy="2596896"/>
          </a:xfrm>
          <a:prstGeom prst="rect">
            <a:avLst/>
          </a:prstGeom>
          <a:solidFill>
            <a:srgbClr val="86E9F6">
              <a:alpha val="80000"/>
            </a:srgbClr>
          </a:solidFill>
          <a:ln cap="flat" cmpd="sng" w="12700">
            <a:solidFill>
              <a:srgbClr val="86E9F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68" name="Google Shape;268;p22"/>
          <p:cNvSpPr/>
          <p:nvPr/>
        </p:nvSpPr>
        <p:spPr>
          <a:xfrm>
            <a:off x="19823448" y="-2"/>
            <a:ext cx="1583626" cy="13716002"/>
          </a:xfrm>
          <a:prstGeom prst="rect">
            <a:avLst/>
          </a:prstGeom>
          <a:solidFill>
            <a:srgbClr val="D8D8D8">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Lato Light"/>
              <a:ea typeface="Lato Light"/>
              <a:cs typeface="Lato Light"/>
              <a:sym typeface="Lato Light"/>
            </a:endParaRPr>
          </a:p>
        </p:txBody>
      </p:sp>
      <p:sp>
        <p:nvSpPr>
          <p:cNvPr id="269" name="Google Shape;269;p22"/>
          <p:cNvSpPr txBox="1"/>
          <p:nvPr/>
        </p:nvSpPr>
        <p:spPr>
          <a:xfrm>
            <a:off x="440541" y="2886480"/>
            <a:ext cx="18891600" cy="5687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People often confuse neurodiversity with a mental health condition. </a:t>
            </a:r>
            <a:endParaRPr/>
          </a:p>
          <a:p>
            <a:pPr indent="0" lvl="0" marL="0" marR="0" rtl="0" algn="l">
              <a:lnSpc>
                <a:spcPct val="115000"/>
              </a:lnSpc>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A key difference is that mental health conditions fluctuate over time. The term neurodiversity was created in 1998 by Australian sociologist Judy Singer. </a:t>
            </a:r>
            <a:endParaRPr/>
          </a:p>
          <a:p>
            <a:pPr indent="0" lvl="0" marL="0" marR="0" rtl="0" algn="l">
              <a:lnSpc>
                <a:spcPct val="115000"/>
              </a:lnSpc>
              <a:spcBef>
                <a:spcPts val="0"/>
              </a:spcBef>
              <a:spcAft>
                <a:spcPts val="0"/>
              </a:spcAft>
              <a:buNone/>
            </a:pPr>
            <a:r>
              <a:t/>
            </a:r>
            <a:endParaRPr sz="4000">
              <a:solidFill>
                <a:schemeClr val="dk2"/>
              </a:solidFill>
              <a:latin typeface="Lato Light"/>
              <a:ea typeface="Lato Light"/>
              <a:cs typeface="Lato Light"/>
              <a:sym typeface="Lato Light"/>
            </a:endParaRPr>
          </a:p>
          <a:p>
            <a:pPr indent="0" lvl="0" marL="0" marR="0" rtl="0" algn="l">
              <a:lnSpc>
                <a:spcPct val="115000"/>
              </a:lnSpc>
              <a:spcBef>
                <a:spcPts val="0"/>
              </a:spcBef>
              <a:spcAft>
                <a:spcPts val="0"/>
              </a:spcAft>
              <a:buNone/>
            </a:pPr>
            <a:r>
              <a:rPr lang="en-GB" sz="4000">
                <a:solidFill>
                  <a:schemeClr val="dk2"/>
                </a:solidFill>
                <a:latin typeface="Lato Light"/>
                <a:ea typeface="Lato Light"/>
                <a:cs typeface="Lato Light"/>
                <a:sym typeface="Lato Light"/>
              </a:rPr>
              <a:t>There is also much debate as to whether neurodiversity is a disability or not. Many autistic people and those with ADHD do not refer to them having a disability, but may class their Dyslexia or Dyspraxia as one. </a:t>
            </a:r>
            <a:endParaRPr/>
          </a:p>
        </p:txBody>
      </p:sp>
      <p:sp>
        <p:nvSpPr>
          <p:cNvPr id="270" name="Google Shape;270;p22"/>
          <p:cNvSpPr txBox="1"/>
          <p:nvPr/>
        </p:nvSpPr>
        <p:spPr>
          <a:xfrm>
            <a:off x="669217" y="785325"/>
            <a:ext cx="1689811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dk2"/>
                </a:solidFill>
                <a:latin typeface="Lato Light"/>
                <a:ea typeface="Lato Light"/>
                <a:cs typeface="Lato Light"/>
                <a:sym typeface="Lato Light"/>
              </a:rPr>
              <a:t>What is Neurodiversity? </a:t>
            </a:r>
            <a:endParaRPr/>
          </a:p>
        </p:txBody>
      </p:sp>
      <p:pic>
        <p:nvPicPr>
          <p:cNvPr descr="A close-up of some text&#10;&#10;Description automatically generated with low confidence" id="271" name="Google Shape;271;p22"/>
          <p:cNvPicPr preferRelativeResize="0"/>
          <p:nvPr/>
        </p:nvPicPr>
        <p:blipFill rotWithShape="1">
          <a:blip r:embed="rId3">
            <a:alphaModFix/>
          </a:blip>
          <a:srcRect b="0" l="0" r="0" t="0"/>
          <a:stretch/>
        </p:blipFill>
        <p:spPr>
          <a:xfrm>
            <a:off x="9467850" y="8574191"/>
            <a:ext cx="10109946"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Moss Green Light - Rocketo Graphics">
      <a:dk1>
        <a:srgbClr val="999999"/>
      </a:dk1>
      <a:lt1>
        <a:srgbClr val="FFFFFF"/>
      </a:lt1>
      <a:dk2>
        <a:srgbClr val="494949"/>
      </a:dk2>
      <a:lt2>
        <a:srgbClr val="FFFFFF"/>
      </a:lt2>
      <a:accent1>
        <a:srgbClr val="4BC676"/>
      </a:accent1>
      <a:accent2>
        <a:srgbClr val="43C072"/>
      </a:accent2>
      <a:accent3>
        <a:srgbClr val="40B884"/>
      </a:accent3>
      <a:accent4>
        <a:srgbClr val="3CAE8C"/>
      </a:accent4>
      <a:accent5>
        <a:srgbClr val="379987"/>
      </a:accent5>
      <a:accent6>
        <a:srgbClr val="32858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2017-05-16T07:20:16Z</dcterms:created>
  <dc:creator>Louis Twelve</dc:creator>
</cp:coreProperties>
</file>