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6858000" cx="12192000"/>
  <p:notesSz cx="6858000" cy="9144000"/>
  <p:embeddedFontLst>
    <p:embeddedFont>
      <p:font typeface="Lato Light"/>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3840">
          <p15:clr>
            <a:srgbClr val="000000"/>
          </p15:clr>
        </p15:guide>
      </p15:sldGuideLst>
    </p:ext>
    <p:ext uri="GoogleSlidesCustomDataVersion2">
      <go:slidesCustomData xmlns:go="http://customooxmlschemas.google.com/" r:id="rId28" roundtripDataSignature="AMtx7mh8aPd2nmZa1K6KqoqlqPmNFfARC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LatoLight-regular.fntdata"/><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LatoLight-italic.fntdata"/><Relationship Id="rId25" Type="http://schemas.openxmlformats.org/officeDocument/2006/relationships/font" Target="fonts/LatoLight-bold.fntdata"/><Relationship Id="rId28" Type="http://customschemas.google.com/relationships/presentationmetadata" Target="metadata"/><Relationship Id="rId27" Type="http://schemas.openxmlformats.org/officeDocument/2006/relationships/font" Target="fonts/LatoLight-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 name="Shape 23"/>
        <p:cNvGrpSpPr/>
        <p:nvPr/>
      </p:nvGrpSpPr>
      <p:grpSpPr>
        <a:xfrm>
          <a:off x="0" y="0"/>
          <a:ext cx="0" cy="0"/>
          <a:chOff x="0" y="0"/>
          <a:chExt cx="0" cy="0"/>
        </a:xfrm>
      </p:grpSpPr>
      <p:sp>
        <p:nvSpPr>
          <p:cNvPr id="24" name="Google Shape;2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 name="Google Shape;2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 name="Google Shape;26;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 name="Google Shape;5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 name="Google Shape;6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 name="Google Shape;8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 name="Google Shape;9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 name="Google Shape;12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 name="Google Shape;14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6" name="Google Shape;21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 name="Google Shape;23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15" name="Shape 15"/>
        <p:cNvGrpSpPr/>
        <p:nvPr/>
      </p:nvGrpSpPr>
      <p:grpSpPr>
        <a:xfrm>
          <a:off x="0" y="0"/>
          <a:ext cx="0" cy="0"/>
          <a:chOff x="0" y="0"/>
          <a:chExt cx="0" cy="0"/>
        </a:xfrm>
      </p:grpSpPr>
      <p:sp>
        <p:nvSpPr>
          <p:cNvPr id="16" name="Google Shape;16;p20"/>
          <p:cNvSpPr/>
          <p:nvPr>
            <p:ph idx="2" type="pic"/>
          </p:nvPr>
        </p:nvSpPr>
        <p:spPr>
          <a:xfrm>
            <a:off x="2" y="0"/>
            <a:ext cx="12192000" cy="6858000"/>
          </a:xfrm>
          <a:prstGeom prst="rect">
            <a:avLst/>
          </a:prstGeom>
          <a:no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4 Images">
  <p:cSld name="1_4 Images">
    <p:spTree>
      <p:nvGrpSpPr>
        <p:cNvPr id="17" name="Shape 17"/>
        <p:cNvGrpSpPr/>
        <p:nvPr/>
      </p:nvGrpSpPr>
      <p:grpSpPr>
        <a:xfrm>
          <a:off x="0" y="0"/>
          <a:ext cx="0" cy="0"/>
          <a:chOff x="0" y="0"/>
          <a:chExt cx="0" cy="0"/>
        </a:xfrm>
      </p:grpSpPr>
      <p:sp>
        <p:nvSpPr>
          <p:cNvPr id="18" name="Google Shape;18;p21"/>
          <p:cNvSpPr/>
          <p:nvPr>
            <p:ph idx="2" type="pic"/>
          </p:nvPr>
        </p:nvSpPr>
        <p:spPr>
          <a:xfrm>
            <a:off x="0" y="0"/>
            <a:ext cx="12192000" cy="4019984"/>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 name="Shape 19"/>
        <p:cNvGrpSpPr/>
        <p:nvPr/>
      </p:nvGrpSpPr>
      <p:grpSpPr>
        <a:xfrm>
          <a:off x="0" y="0"/>
          <a:ext cx="0" cy="0"/>
          <a:chOff x="0" y="0"/>
          <a:chExt cx="0" cy="0"/>
        </a:xfrm>
      </p:grpSpPr>
      <p:sp>
        <p:nvSpPr>
          <p:cNvPr id="20" name="Google Shape;20;p22"/>
          <p:cNvSpPr txBox="1"/>
          <p:nvPr>
            <p:ph idx="10" type="dt"/>
          </p:nvPr>
        </p:nvSpPr>
        <p:spPr>
          <a:xfrm>
            <a:off x="838200"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2"/>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22"/>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9"/>
          <p:cNvSpPr txBox="1"/>
          <p:nvPr>
            <p:ph type="title"/>
          </p:nvPr>
        </p:nvSpPr>
        <p:spPr>
          <a:xfrm>
            <a:off x="838200" y="365126"/>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399"/>
              <a:buFont typeface="Calibri"/>
              <a:buNone/>
              <a:defRPr b="0" i="0" sz="4399"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336" lvl="0" marL="457200" marR="0" rtl="0" algn="l">
              <a:lnSpc>
                <a:spcPct val="90000"/>
              </a:lnSpc>
              <a:spcBef>
                <a:spcPts val="1000"/>
              </a:spcBef>
              <a:spcAft>
                <a:spcPts val="0"/>
              </a:spcAft>
              <a:buClr>
                <a:schemeClr val="dk1"/>
              </a:buClr>
              <a:buSzPts val="2799"/>
              <a:buFont typeface="Arial"/>
              <a:buChar char="•"/>
              <a:defRPr b="0" i="0" sz="2799"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9"/>
          <p:cNvSpPr txBox="1"/>
          <p:nvPr>
            <p:ph idx="10" type="dt"/>
          </p:nvPr>
        </p:nvSpPr>
        <p:spPr>
          <a:xfrm>
            <a:off x="838200" y="6356351"/>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B9B9B9"/>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9"/>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B9B9B9"/>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9"/>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B9B9B9"/>
                </a:solidFill>
                <a:latin typeface="Calibri"/>
                <a:ea typeface="Calibri"/>
                <a:cs typeface="Calibri"/>
                <a:sym typeface="Calibri"/>
              </a:defRPr>
            </a:lvl1pPr>
            <a:lvl2pPr indent="0" lvl="1" marL="0" marR="0" rtl="0" algn="r">
              <a:spcBef>
                <a:spcPts val="0"/>
              </a:spcBef>
              <a:buNone/>
              <a:defRPr b="0" i="0" sz="1200" u="none" cap="none" strike="noStrike">
                <a:solidFill>
                  <a:srgbClr val="B9B9B9"/>
                </a:solidFill>
                <a:latin typeface="Calibri"/>
                <a:ea typeface="Calibri"/>
                <a:cs typeface="Calibri"/>
                <a:sym typeface="Calibri"/>
              </a:defRPr>
            </a:lvl2pPr>
            <a:lvl3pPr indent="0" lvl="2" marL="0" marR="0" rtl="0" algn="r">
              <a:spcBef>
                <a:spcPts val="0"/>
              </a:spcBef>
              <a:buNone/>
              <a:defRPr b="0" i="0" sz="1200" u="none" cap="none" strike="noStrike">
                <a:solidFill>
                  <a:srgbClr val="B9B9B9"/>
                </a:solidFill>
                <a:latin typeface="Calibri"/>
                <a:ea typeface="Calibri"/>
                <a:cs typeface="Calibri"/>
                <a:sym typeface="Calibri"/>
              </a:defRPr>
            </a:lvl3pPr>
            <a:lvl4pPr indent="0" lvl="3" marL="0" marR="0" rtl="0" algn="r">
              <a:spcBef>
                <a:spcPts val="0"/>
              </a:spcBef>
              <a:buNone/>
              <a:defRPr b="0" i="0" sz="1200" u="none" cap="none" strike="noStrike">
                <a:solidFill>
                  <a:srgbClr val="B9B9B9"/>
                </a:solidFill>
                <a:latin typeface="Calibri"/>
                <a:ea typeface="Calibri"/>
                <a:cs typeface="Calibri"/>
                <a:sym typeface="Calibri"/>
              </a:defRPr>
            </a:lvl4pPr>
            <a:lvl5pPr indent="0" lvl="4" marL="0" marR="0" rtl="0" algn="r">
              <a:spcBef>
                <a:spcPts val="0"/>
              </a:spcBef>
              <a:buNone/>
              <a:defRPr b="0" i="0" sz="1200" u="none" cap="none" strike="noStrike">
                <a:solidFill>
                  <a:srgbClr val="B9B9B9"/>
                </a:solidFill>
                <a:latin typeface="Calibri"/>
                <a:ea typeface="Calibri"/>
                <a:cs typeface="Calibri"/>
                <a:sym typeface="Calibri"/>
              </a:defRPr>
            </a:lvl5pPr>
            <a:lvl6pPr indent="0" lvl="5" marL="0" marR="0" rtl="0" algn="r">
              <a:spcBef>
                <a:spcPts val="0"/>
              </a:spcBef>
              <a:buNone/>
              <a:defRPr b="0" i="0" sz="1200" u="none" cap="none" strike="noStrike">
                <a:solidFill>
                  <a:srgbClr val="B9B9B9"/>
                </a:solidFill>
                <a:latin typeface="Calibri"/>
                <a:ea typeface="Calibri"/>
                <a:cs typeface="Calibri"/>
                <a:sym typeface="Calibri"/>
              </a:defRPr>
            </a:lvl6pPr>
            <a:lvl7pPr indent="0" lvl="6" marL="0" marR="0" rtl="0" algn="r">
              <a:spcBef>
                <a:spcPts val="0"/>
              </a:spcBef>
              <a:buNone/>
              <a:defRPr b="0" i="0" sz="1200" u="none" cap="none" strike="noStrike">
                <a:solidFill>
                  <a:srgbClr val="B9B9B9"/>
                </a:solidFill>
                <a:latin typeface="Calibri"/>
                <a:ea typeface="Calibri"/>
                <a:cs typeface="Calibri"/>
                <a:sym typeface="Calibri"/>
              </a:defRPr>
            </a:lvl7pPr>
            <a:lvl8pPr indent="0" lvl="7" marL="0" marR="0" rtl="0" algn="r">
              <a:spcBef>
                <a:spcPts val="0"/>
              </a:spcBef>
              <a:buNone/>
              <a:defRPr b="0" i="0" sz="1200" u="none" cap="none" strike="noStrike">
                <a:solidFill>
                  <a:srgbClr val="B9B9B9"/>
                </a:solidFill>
                <a:latin typeface="Calibri"/>
                <a:ea typeface="Calibri"/>
                <a:cs typeface="Calibri"/>
                <a:sym typeface="Calibri"/>
              </a:defRPr>
            </a:lvl8pPr>
            <a:lvl9pPr indent="0" lvl="8" marL="0" marR="0" rtl="0" algn="r">
              <a:spcBef>
                <a:spcPts val="0"/>
              </a:spcBef>
              <a:buNone/>
              <a:defRPr b="0" i="0" sz="1200" u="none" cap="none" strike="noStrike">
                <a:solidFill>
                  <a:srgbClr val="B9B9B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7.png"/><Relationship Id="rId11" Type="http://schemas.openxmlformats.org/officeDocument/2006/relationships/image" Target="../media/image15.png"/><Relationship Id="rId10" Type="http://schemas.openxmlformats.org/officeDocument/2006/relationships/image" Target="../media/image14.png"/><Relationship Id="rId12" Type="http://schemas.openxmlformats.org/officeDocument/2006/relationships/image" Target="../media/image6.png"/><Relationship Id="rId9" Type="http://schemas.openxmlformats.org/officeDocument/2006/relationships/image" Target="../media/image5.png"/><Relationship Id="rId5" Type="http://schemas.openxmlformats.org/officeDocument/2006/relationships/image" Target="../media/image10.png"/><Relationship Id="rId6" Type="http://schemas.openxmlformats.org/officeDocument/2006/relationships/image" Target="../media/image3.png"/><Relationship Id="rId7" Type="http://schemas.openxmlformats.org/officeDocument/2006/relationships/image" Target="../media/image2.png"/><Relationship Id="rId8"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7.jp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7.jpg"/><Relationship Id="rId4" Type="http://schemas.openxmlformats.org/officeDocument/2006/relationships/image" Target="../media/image20.png"/><Relationship Id="rId9" Type="http://schemas.openxmlformats.org/officeDocument/2006/relationships/image" Target="../media/image21.png"/><Relationship Id="rId5" Type="http://schemas.openxmlformats.org/officeDocument/2006/relationships/image" Target="../media/image19.png"/><Relationship Id="rId6" Type="http://schemas.openxmlformats.org/officeDocument/2006/relationships/image" Target="../media/image26.png"/><Relationship Id="rId7" Type="http://schemas.openxmlformats.org/officeDocument/2006/relationships/image" Target="../media/image28.png"/><Relationship Id="rId8"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8.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1.png"/><Relationship Id="rId4" Type="http://schemas.openxmlformats.org/officeDocument/2006/relationships/image" Target="../media/image27.png"/><Relationship Id="rId5" Type="http://schemas.openxmlformats.org/officeDocument/2006/relationships/image" Target="../media/image25.png"/><Relationship Id="rId6" Type="http://schemas.openxmlformats.org/officeDocument/2006/relationships/image" Target="../media/image33.png"/><Relationship Id="rId7" Type="http://schemas.openxmlformats.org/officeDocument/2006/relationships/image" Target="../media/image3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2.png"/><Relationship Id="rId4" Type="http://schemas.openxmlformats.org/officeDocument/2006/relationships/image" Target="../media/image34.png"/><Relationship Id="rId5" Type="http://schemas.openxmlformats.org/officeDocument/2006/relationships/image" Target="../media/image39.png"/><Relationship Id="rId6" Type="http://schemas.openxmlformats.org/officeDocument/2006/relationships/image" Target="../media/image4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0.png"/><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 name="Shape 27"/>
        <p:cNvGrpSpPr/>
        <p:nvPr/>
      </p:nvGrpSpPr>
      <p:grpSpPr>
        <a:xfrm>
          <a:off x="0" y="0"/>
          <a:ext cx="0" cy="0"/>
          <a:chOff x="0" y="0"/>
          <a:chExt cx="0" cy="0"/>
        </a:xfrm>
      </p:grpSpPr>
      <p:sp>
        <p:nvSpPr>
          <p:cNvPr id="28" name="Google Shape;28;p1"/>
          <p:cNvSpPr txBox="1"/>
          <p:nvPr/>
        </p:nvSpPr>
        <p:spPr>
          <a:xfrm>
            <a:off x="3505729" y="4815007"/>
            <a:ext cx="4763404" cy="186179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5749" u="none" cap="none" strike="noStrike">
                <a:solidFill>
                  <a:srgbClr val="363636"/>
                </a:solidFill>
                <a:latin typeface="Lato Light"/>
                <a:ea typeface="Lato Light"/>
                <a:cs typeface="Lato Light"/>
                <a:sym typeface="Lato Light"/>
              </a:rPr>
              <a:t>SPORTS EDITION</a:t>
            </a:r>
            <a:endParaRPr/>
          </a:p>
        </p:txBody>
      </p:sp>
      <p:sp>
        <p:nvSpPr>
          <p:cNvPr id="29" name="Google Shape;29;p1"/>
          <p:cNvSpPr/>
          <p:nvPr/>
        </p:nvSpPr>
        <p:spPr>
          <a:xfrm>
            <a:off x="9271728" y="291879"/>
            <a:ext cx="1885995" cy="1975984"/>
          </a:xfrm>
          <a:prstGeom prst="rect">
            <a:avLst/>
          </a:prstGeom>
          <a:solidFill>
            <a:srgbClr val="EAEAEA"/>
          </a:solidFill>
          <a:ln cap="flat" cmpd="sng" w="12700">
            <a:solidFill>
              <a:srgbClr val="EAEAE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30" name="Google Shape;30;p1"/>
          <p:cNvSpPr/>
          <p:nvPr/>
        </p:nvSpPr>
        <p:spPr>
          <a:xfrm>
            <a:off x="937202" y="314881"/>
            <a:ext cx="4484846" cy="4346005"/>
          </a:xfrm>
          <a:prstGeom prst="flowChartConnector">
            <a:avLst/>
          </a:prstGeom>
          <a:solidFill>
            <a:srgbClr val="86E9F6"/>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A picture containing graphical user interface&#10;&#10;Description automatically generated" id="31" name="Google Shape;31;p1"/>
          <p:cNvPicPr preferRelativeResize="0"/>
          <p:nvPr/>
        </p:nvPicPr>
        <p:blipFill rotWithShape="1">
          <a:blip r:embed="rId3">
            <a:alphaModFix/>
          </a:blip>
          <a:srcRect b="0" l="0" r="0" t="0"/>
          <a:stretch/>
        </p:blipFill>
        <p:spPr>
          <a:xfrm>
            <a:off x="9315380" y="361521"/>
            <a:ext cx="1842343" cy="1842343"/>
          </a:xfrm>
          <a:prstGeom prst="rect">
            <a:avLst/>
          </a:prstGeom>
          <a:noFill/>
          <a:ln>
            <a:noFill/>
          </a:ln>
        </p:spPr>
      </p:pic>
      <p:pic>
        <p:nvPicPr>
          <p:cNvPr id="32" name="Google Shape;32;p1"/>
          <p:cNvPicPr preferRelativeResize="0"/>
          <p:nvPr/>
        </p:nvPicPr>
        <p:blipFill rotWithShape="1">
          <a:blip r:embed="rId4">
            <a:alphaModFix/>
          </a:blip>
          <a:srcRect b="0" l="0" r="0" t="0"/>
          <a:stretch/>
        </p:blipFill>
        <p:spPr>
          <a:xfrm>
            <a:off x="9248814" y="2641600"/>
            <a:ext cx="2002567" cy="3003851"/>
          </a:xfrm>
          <a:prstGeom prst="rect">
            <a:avLst/>
          </a:prstGeom>
          <a:noFill/>
          <a:ln>
            <a:noFill/>
          </a:ln>
        </p:spPr>
      </p:pic>
      <p:sp>
        <p:nvSpPr>
          <p:cNvPr id="33" name="Google Shape;33;p1"/>
          <p:cNvSpPr txBox="1"/>
          <p:nvPr/>
        </p:nvSpPr>
        <p:spPr>
          <a:xfrm>
            <a:off x="1078852" y="1356951"/>
            <a:ext cx="4050265" cy="230781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2400" u="none" cap="none" strike="noStrike">
                <a:solidFill>
                  <a:srgbClr val="999999"/>
                </a:solidFill>
                <a:latin typeface="Lato Light"/>
                <a:ea typeface="Lato Light"/>
                <a:cs typeface="Lato Light"/>
                <a:sym typeface="Lato Light"/>
              </a:rPr>
              <a:t> </a:t>
            </a:r>
            <a:r>
              <a:rPr b="0" i="0" lang="en-GB" sz="3599" u="none" cap="none" strike="noStrike">
                <a:solidFill>
                  <a:srgbClr val="494949"/>
                </a:solidFill>
                <a:latin typeface="Lato Light"/>
                <a:ea typeface="Lato Light"/>
                <a:cs typeface="Lato Light"/>
                <a:sym typeface="Lato Light"/>
              </a:rPr>
              <a:t>AUTISM &amp; NEURODIVERSITY WORKPLACE MASTERCLASS</a:t>
            </a:r>
            <a:endParaRPr b="0" i="0" sz="2400" u="none" cap="none" strike="noStrike">
              <a:solidFill>
                <a:srgbClr val="494949"/>
              </a:solidFill>
              <a:latin typeface="Lato Light"/>
              <a:ea typeface="Lato Light"/>
              <a:cs typeface="Lato Light"/>
              <a:sym typeface="Lato Light"/>
            </a:endParaRPr>
          </a:p>
        </p:txBody>
      </p:sp>
      <p:sp>
        <p:nvSpPr>
          <p:cNvPr id="34" name="Google Shape;34;p1"/>
          <p:cNvSpPr/>
          <p:nvPr/>
        </p:nvSpPr>
        <p:spPr>
          <a:xfrm>
            <a:off x="5619875" y="1056908"/>
            <a:ext cx="112667" cy="113818"/>
          </a:xfrm>
          <a:prstGeom prst="flowChartConnector">
            <a:avLst/>
          </a:prstGeom>
          <a:solidFill>
            <a:srgbClr val="42DBF0"/>
          </a:solidFill>
          <a:ln cap="flat" cmpd="sng" w="12700">
            <a:solidFill>
              <a:srgbClr val="42DB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id="35" name="Google Shape;35;p1"/>
          <p:cNvPicPr preferRelativeResize="0"/>
          <p:nvPr/>
        </p:nvPicPr>
        <p:blipFill rotWithShape="1">
          <a:blip r:embed="rId5">
            <a:alphaModFix/>
          </a:blip>
          <a:srcRect b="0" l="0" r="0" t="0"/>
          <a:stretch/>
        </p:blipFill>
        <p:spPr>
          <a:xfrm>
            <a:off x="6052598" y="773009"/>
            <a:ext cx="118867" cy="118867"/>
          </a:xfrm>
          <a:prstGeom prst="rect">
            <a:avLst/>
          </a:prstGeom>
          <a:noFill/>
          <a:ln>
            <a:noFill/>
          </a:ln>
        </p:spPr>
      </p:pic>
      <p:pic>
        <p:nvPicPr>
          <p:cNvPr id="36" name="Google Shape;36;p1"/>
          <p:cNvPicPr preferRelativeResize="0"/>
          <p:nvPr/>
        </p:nvPicPr>
        <p:blipFill rotWithShape="1">
          <a:blip r:embed="rId5">
            <a:alphaModFix/>
          </a:blip>
          <a:srcRect b="0" l="0" r="0" t="0"/>
          <a:stretch/>
        </p:blipFill>
        <p:spPr>
          <a:xfrm>
            <a:off x="6457136" y="498724"/>
            <a:ext cx="118867" cy="118867"/>
          </a:xfrm>
          <a:prstGeom prst="rect">
            <a:avLst/>
          </a:prstGeom>
          <a:noFill/>
          <a:ln>
            <a:noFill/>
          </a:ln>
        </p:spPr>
      </p:pic>
      <p:pic>
        <p:nvPicPr>
          <p:cNvPr id="37" name="Google Shape;37;p1"/>
          <p:cNvPicPr preferRelativeResize="0"/>
          <p:nvPr/>
        </p:nvPicPr>
        <p:blipFill rotWithShape="1">
          <a:blip r:embed="rId5">
            <a:alphaModFix/>
          </a:blip>
          <a:srcRect b="0" l="0" r="0" t="0"/>
          <a:stretch/>
        </p:blipFill>
        <p:spPr>
          <a:xfrm>
            <a:off x="6916588" y="173151"/>
            <a:ext cx="118867" cy="118867"/>
          </a:xfrm>
          <a:prstGeom prst="rect">
            <a:avLst/>
          </a:prstGeom>
          <a:noFill/>
          <a:ln>
            <a:noFill/>
          </a:ln>
        </p:spPr>
      </p:pic>
      <p:pic>
        <p:nvPicPr>
          <p:cNvPr id="38" name="Google Shape;38;p1"/>
          <p:cNvPicPr preferRelativeResize="0"/>
          <p:nvPr/>
        </p:nvPicPr>
        <p:blipFill rotWithShape="1">
          <a:blip r:embed="rId6">
            <a:alphaModFix/>
          </a:blip>
          <a:srcRect b="0" l="0" r="0" t="0"/>
          <a:stretch/>
        </p:blipFill>
        <p:spPr>
          <a:xfrm rot="-977761">
            <a:off x="124369" y="5405660"/>
            <a:ext cx="1420306" cy="999700"/>
          </a:xfrm>
          <a:prstGeom prst="rect">
            <a:avLst/>
          </a:prstGeom>
          <a:noFill/>
          <a:ln>
            <a:noFill/>
          </a:ln>
        </p:spPr>
      </p:pic>
      <p:pic>
        <p:nvPicPr>
          <p:cNvPr id="39" name="Google Shape;39;p1"/>
          <p:cNvPicPr preferRelativeResize="0"/>
          <p:nvPr/>
        </p:nvPicPr>
        <p:blipFill rotWithShape="1">
          <a:blip r:embed="rId5">
            <a:alphaModFix/>
          </a:blip>
          <a:srcRect b="0" l="0" r="0" t="0"/>
          <a:stretch/>
        </p:blipFill>
        <p:spPr>
          <a:xfrm>
            <a:off x="1596969" y="4858780"/>
            <a:ext cx="118867" cy="118867"/>
          </a:xfrm>
          <a:prstGeom prst="rect">
            <a:avLst/>
          </a:prstGeom>
          <a:noFill/>
          <a:ln>
            <a:noFill/>
          </a:ln>
        </p:spPr>
      </p:pic>
      <p:pic>
        <p:nvPicPr>
          <p:cNvPr id="40" name="Google Shape;40;p1"/>
          <p:cNvPicPr preferRelativeResize="0"/>
          <p:nvPr/>
        </p:nvPicPr>
        <p:blipFill rotWithShape="1">
          <a:blip r:embed="rId7">
            <a:alphaModFix/>
          </a:blip>
          <a:srcRect b="0" l="0" r="0" t="0"/>
          <a:stretch/>
        </p:blipFill>
        <p:spPr>
          <a:xfrm rot="-2335293">
            <a:off x="10626926" y="4636978"/>
            <a:ext cx="1703758" cy="1728141"/>
          </a:xfrm>
          <a:prstGeom prst="rect">
            <a:avLst/>
          </a:prstGeom>
          <a:noFill/>
          <a:ln>
            <a:noFill/>
          </a:ln>
        </p:spPr>
      </p:pic>
      <p:sp>
        <p:nvSpPr>
          <p:cNvPr id="41" name="Google Shape;41;p1"/>
          <p:cNvSpPr/>
          <p:nvPr/>
        </p:nvSpPr>
        <p:spPr>
          <a:xfrm>
            <a:off x="5830159" y="1719294"/>
            <a:ext cx="567057" cy="548569"/>
          </a:xfrm>
          <a:prstGeom prst="flowChartConnector">
            <a:avLst/>
          </a:prstGeom>
          <a:solidFill>
            <a:srgbClr val="86E9F6"/>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id="42" name="Google Shape;42;p1"/>
          <p:cNvPicPr preferRelativeResize="0"/>
          <p:nvPr/>
        </p:nvPicPr>
        <p:blipFill rotWithShape="1">
          <a:blip r:embed="rId8">
            <a:alphaModFix/>
          </a:blip>
          <a:srcRect b="0" l="0" r="0" t="0"/>
          <a:stretch/>
        </p:blipFill>
        <p:spPr>
          <a:xfrm>
            <a:off x="1182317" y="145890"/>
            <a:ext cx="425859" cy="412267"/>
          </a:xfrm>
          <a:prstGeom prst="rect">
            <a:avLst/>
          </a:prstGeom>
          <a:noFill/>
          <a:ln cap="flat" cmpd="sng" w="9525">
            <a:solidFill>
              <a:schemeClr val="lt2"/>
            </a:solidFill>
            <a:prstDash val="solid"/>
            <a:round/>
            <a:headEnd len="sm" w="sm" type="none"/>
            <a:tailEnd len="sm" w="sm" type="none"/>
          </a:ln>
        </p:spPr>
      </p:pic>
      <p:pic>
        <p:nvPicPr>
          <p:cNvPr id="43" name="Google Shape;43;p1"/>
          <p:cNvPicPr preferRelativeResize="0"/>
          <p:nvPr/>
        </p:nvPicPr>
        <p:blipFill rotWithShape="1">
          <a:blip r:embed="rId9">
            <a:alphaModFix/>
          </a:blip>
          <a:srcRect b="0" l="0" r="0" t="0"/>
          <a:stretch/>
        </p:blipFill>
        <p:spPr>
          <a:xfrm rot="5400000">
            <a:off x="32998" y="4893743"/>
            <a:ext cx="1985751" cy="1643761"/>
          </a:xfrm>
          <a:prstGeom prst="rect">
            <a:avLst/>
          </a:prstGeom>
          <a:noFill/>
          <a:ln>
            <a:noFill/>
          </a:ln>
        </p:spPr>
      </p:pic>
      <p:grpSp>
        <p:nvGrpSpPr>
          <p:cNvPr id="44" name="Google Shape;44;p1"/>
          <p:cNvGrpSpPr/>
          <p:nvPr/>
        </p:nvGrpSpPr>
        <p:grpSpPr>
          <a:xfrm>
            <a:off x="940619" y="4626122"/>
            <a:ext cx="150486" cy="2179003"/>
            <a:chOff x="14244181" y="7690855"/>
            <a:chExt cx="301011" cy="4358573"/>
          </a:xfrm>
        </p:grpSpPr>
        <p:sp>
          <p:nvSpPr>
            <p:cNvPr id="45" name="Google Shape;45;p1"/>
            <p:cNvSpPr/>
            <p:nvPr/>
          </p:nvSpPr>
          <p:spPr>
            <a:xfrm>
              <a:off x="14250277" y="11811663"/>
              <a:ext cx="237765" cy="237765"/>
            </a:xfrm>
            <a:prstGeom prst="flowChartConnector">
              <a:avLst/>
            </a:prstGeom>
            <a:solidFill>
              <a:srgbClr val="D6D6D6"/>
            </a:solidFill>
            <a:ln cap="flat" cmpd="sng" w="12700">
              <a:solidFill>
                <a:srgbClr val="D6D6D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id="46" name="Google Shape;46;p1"/>
            <p:cNvPicPr preferRelativeResize="0"/>
            <p:nvPr/>
          </p:nvPicPr>
          <p:blipFill rotWithShape="1">
            <a:blip r:embed="rId10">
              <a:alphaModFix/>
            </a:blip>
            <a:srcRect b="0" l="0" r="0" t="0"/>
            <a:stretch/>
          </p:blipFill>
          <p:spPr>
            <a:xfrm>
              <a:off x="14244181" y="10430385"/>
              <a:ext cx="249958" cy="249958"/>
            </a:xfrm>
            <a:prstGeom prst="rect">
              <a:avLst/>
            </a:prstGeom>
            <a:noFill/>
            <a:ln>
              <a:noFill/>
            </a:ln>
          </p:spPr>
        </p:pic>
        <p:pic>
          <p:nvPicPr>
            <p:cNvPr id="47" name="Google Shape;47;p1"/>
            <p:cNvPicPr preferRelativeResize="0"/>
            <p:nvPr/>
          </p:nvPicPr>
          <p:blipFill rotWithShape="1">
            <a:blip r:embed="rId10">
              <a:alphaModFix/>
            </a:blip>
            <a:srcRect b="0" l="0" r="0" t="0"/>
            <a:stretch/>
          </p:blipFill>
          <p:spPr>
            <a:xfrm>
              <a:off x="14295234" y="9072133"/>
              <a:ext cx="249958" cy="249958"/>
            </a:xfrm>
            <a:prstGeom prst="rect">
              <a:avLst/>
            </a:prstGeom>
            <a:noFill/>
            <a:ln>
              <a:noFill/>
            </a:ln>
          </p:spPr>
        </p:pic>
        <p:pic>
          <p:nvPicPr>
            <p:cNvPr id="48" name="Google Shape;48;p1"/>
            <p:cNvPicPr preferRelativeResize="0"/>
            <p:nvPr/>
          </p:nvPicPr>
          <p:blipFill rotWithShape="1">
            <a:blip r:embed="rId10">
              <a:alphaModFix/>
            </a:blip>
            <a:srcRect b="0" l="0" r="0" t="0"/>
            <a:stretch/>
          </p:blipFill>
          <p:spPr>
            <a:xfrm>
              <a:off x="14244181" y="7690855"/>
              <a:ext cx="249958" cy="249958"/>
            </a:xfrm>
            <a:prstGeom prst="rect">
              <a:avLst/>
            </a:prstGeom>
            <a:noFill/>
            <a:ln>
              <a:noFill/>
            </a:ln>
          </p:spPr>
        </p:pic>
      </p:grpSp>
      <p:pic>
        <p:nvPicPr>
          <p:cNvPr id="49" name="Google Shape;49;p1"/>
          <p:cNvPicPr preferRelativeResize="0"/>
          <p:nvPr/>
        </p:nvPicPr>
        <p:blipFill rotWithShape="1">
          <a:blip r:embed="rId11">
            <a:alphaModFix/>
          </a:blip>
          <a:srcRect b="28244" l="0" r="23575" t="0"/>
          <a:stretch/>
        </p:blipFill>
        <p:spPr>
          <a:xfrm rot="-972607">
            <a:off x="268614" y="-78657"/>
            <a:ext cx="1076132" cy="1331898"/>
          </a:xfrm>
          <a:prstGeom prst="rect">
            <a:avLst/>
          </a:prstGeom>
          <a:noFill/>
          <a:ln>
            <a:noFill/>
          </a:ln>
        </p:spPr>
      </p:pic>
      <p:pic>
        <p:nvPicPr>
          <p:cNvPr id="50" name="Google Shape;50;p1"/>
          <p:cNvPicPr preferRelativeResize="0"/>
          <p:nvPr/>
        </p:nvPicPr>
        <p:blipFill rotWithShape="1">
          <a:blip r:embed="rId12">
            <a:alphaModFix/>
          </a:blip>
          <a:srcRect b="0" l="0" r="0" t="0"/>
          <a:stretch/>
        </p:blipFill>
        <p:spPr>
          <a:xfrm rot="-2163345">
            <a:off x="6247783" y="-409595"/>
            <a:ext cx="149346" cy="2182273"/>
          </a:xfrm>
          <a:prstGeom prst="rect">
            <a:avLst/>
          </a:prstGeom>
          <a:noFill/>
          <a:ln>
            <a:noFill/>
          </a:ln>
        </p:spPr>
      </p:pic>
      <p:sp>
        <p:nvSpPr>
          <p:cNvPr id="51" name="Google Shape;51;p1"/>
          <p:cNvSpPr/>
          <p:nvPr/>
        </p:nvSpPr>
        <p:spPr>
          <a:xfrm>
            <a:off x="11478805" y="232584"/>
            <a:ext cx="298039" cy="292570"/>
          </a:xfrm>
          <a:prstGeom prst="flowChartConnector">
            <a:avLst/>
          </a:prstGeom>
          <a:solidFill>
            <a:srgbClr val="D6D6D6"/>
          </a:solidFill>
          <a:ln cap="flat" cmpd="sng" w="12700">
            <a:solidFill>
              <a:srgbClr val="D6D6D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52" name="Google Shape;52;p1"/>
          <p:cNvSpPr txBox="1"/>
          <p:nvPr/>
        </p:nvSpPr>
        <p:spPr>
          <a:xfrm>
            <a:off x="9615055" y="5865091"/>
            <a:ext cx="144334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GB" sz="1800" u="none" cap="none" strike="noStrike">
                <a:solidFill>
                  <a:schemeClr val="dk1"/>
                </a:solidFill>
                <a:latin typeface="Calibri"/>
                <a:ea typeface="Calibri"/>
                <a:cs typeface="Calibri"/>
                <a:sym typeface="Calibri"/>
              </a:rPr>
              <a:t>Day 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 name="Shape 56"/>
        <p:cNvGrpSpPr/>
        <p:nvPr/>
      </p:nvGrpSpPr>
      <p:grpSpPr>
        <a:xfrm>
          <a:off x="0" y="0"/>
          <a:ext cx="0" cy="0"/>
          <a:chOff x="0" y="0"/>
          <a:chExt cx="0" cy="0"/>
        </a:xfrm>
      </p:grpSpPr>
      <p:sp>
        <p:nvSpPr>
          <p:cNvPr id="57" name="Google Shape;57;p2"/>
          <p:cNvSpPr/>
          <p:nvPr/>
        </p:nvSpPr>
        <p:spPr>
          <a:xfrm>
            <a:off x="2381" y="446"/>
            <a:ext cx="12187238" cy="2450273"/>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Lato Light"/>
              <a:ea typeface="Lato Light"/>
              <a:cs typeface="Lato Light"/>
              <a:sym typeface="Lato Light"/>
            </a:endParaRPr>
          </a:p>
        </p:txBody>
      </p:sp>
      <p:sp>
        <p:nvSpPr>
          <p:cNvPr id="58" name="Google Shape;58;p2"/>
          <p:cNvSpPr txBox="1"/>
          <p:nvPr/>
        </p:nvSpPr>
        <p:spPr>
          <a:xfrm>
            <a:off x="341847" y="2660648"/>
            <a:ext cx="7206436" cy="954877"/>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363636"/>
              </a:buClr>
              <a:buSzPts val="2000"/>
              <a:buFont typeface="Lato Light"/>
              <a:buNone/>
            </a:pPr>
            <a:r>
              <a:rPr b="0" i="0" lang="en-GB" sz="2000" u="none" cap="none" strike="noStrike">
                <a:solidFill>
                  <a:srgbClr val="363636"/>
                </a:solidFill>
                <a:latin typeface="Lato Light"/>
                <a:ea typeface="Lato Light"/>
                <a:cs typeface="Lato Light"/>
                <a:sym typeface="Lato Light"/>
              </a:rPr>
              <a:t>We may also show this presentation on our YouTube Channel, to make it accessible for those not on Facebook!</a:t>
            </a:r>
            <a:endParaRPr/>
          </a:p>
        </p:txBody>
      </p:sp>
      <p:sp>
        <p:nvSpPr>
          <p:cNvPr id="59" name="Google Shape;59;p2"/>
          <p:cNvSpPr/>
          <p:nvPr/>
        </p:nvSpPr>
        <p:spPr>
          <a:xfrm>
            <a:off x="9803101" y="446"/>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Lato Light"/>
              <a:ea typeface="Lato Light"/>
              <a:cs typeface="Lato Light"/>
              <a:sym typeface="Lato Light"/>
            </a:endParaRPr>
          </a:p>
        </p:txBody>
      </p:sp>
      <p:pic>
        <p:nvPicPr>
          <p:cNvPr descr="A close-up of some text&#10;&#10;Description automatically generated with low confidence" id="60" name="Google Shape;60;p2"/>
          <p:cNvPicPr preferRelativeResize="0"/>
          <p:nvPr/>
        </p:nvPicPr>
        <p:blipFill rotWithShape="1">
          <a:blip r:embed="rId3">
            <a:alphaModFix/>
          </a:blip>
          <a:srcRect b="0" l="0" r="0" t="0"/>
          <a:stretch/>
        </p:blipFill>
        <p:spPr>
          <a:xfrm>
            <a:off x="8541129" y="214451"/>
            <a:ext cx="3521683" cy="1760842"/>
          </a:xfrm>
          <a:prstGeom prst="rect">
            <a:avLst/>
          </a:prstGeom>
          <a:noFill/>
          <a:ln>
            <a:noFill/>
          </a:ln>
        </p:spPr>
      </p:pic>
      <p:pic>
        <p:nvPicPr>
          <p:cNvPr id="61" name="Google Shape;61;p2"/>
          <p:cNvPicPr preferRelativeResize="0"/>
          <p:nvPr/>
        </p:nvPicPr>
        <p:blipFill rotWithShape="1">
          <a:blip r:embed="rId4">
            <a:alphaModFix/>
          </a:blip>
          <a:srcRect b="0" l="0" r="0" t="0"/>
          <a:stretch/>
        </p:blipFill>
        <p:spPr>
          <a:xfrm>
            <a:off x="168439" y="4827352"/>
            <a:ext cx="2555306" cy="143097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3"/>
          <p:cNvSpPr/>
          <p:nvPr/>
        </p:nvSpPr>
        <p:spPr>
          <a:xfrm>
            <a:off x="2381" y="446"/>
            <a:ext cx="12187238" cy="2450273"/>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67" name="Google Shape;67;p3"/>
          <p:cNvSpPr txBox="1"/>
          <p:nvPr/>
        </p:nvSpPr>
        <p:spPr>
          <a:xfrm>
            <a:off x="360239" y="740993"/>
            <a:ext cx="8471622" cy="70775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999">
                <a:solidFill>
                  <a:srgbClr val="363636"/>
                </a:solidFill>
                <a:latin typeface="Lato Light"/>
                <a:ea typeface="Lato Light"/>
                <a:cs typeface="Lato Light"/>
                <a:sym typeface="Lato Light"/>
              </a:rPr>
              <a:t>Key Points from Day 1!</a:t>
            </a:r>
            <a:endParaRPr b="1" sz="3999">
              <a:solidFill>
                <a:srgbClr val="363636"/>
              </a:solidFill>
              <a:latin typeface="Lato Light"/>
              <a:ea typeface="Lato Light"/>
              <a:cs typeface="Lato Light"/>
              <a:sym typeface="Lato Light"/>
            </a:endParaRPr>
          </a:p>
        </p:txBody>
      </p:sp>
      <p:sp>
        <p:nvSpPr>
          <p:cNvPr id="68" name="Google Shape;68;p3"/>
          <p:cNvSpPr txBox="1"/>
          <p:nvPr/>
        </p:nvSpPr>
        <p:spPr>
          <a:xfrm>
            <a:off x="474958" y="1497846"/>
            <a:ext cx="6672569" cy="49321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GB" sz="2000">
                <a:solidFill>
                  <a:srgbClr val="363636"/>
                </a:solidFill>
                <a:latin typeface="Lato Light"/>
                <a:ea typeface="Lato Light"/>
                <a:cs typeface="Lato Light"/>
                <a:sym typeface="Lato Light"/>
              </a:rPr>
              <a:t>Why you are here!</a:t>
            </a:r>
            <a:endParaRPr sz="2000">
              <a:solidFill>
                <a:srgbClr val="363636"/>
              </a:solidFill>
              <a:latin typeface="Lato Light"/>
              <a:ea typeface="Lato Light"/>
              <a:cs typeface="Lato Light"/>
              <a:sym typeface="Lato Light"/>
            </a:endParaRPr>
          </a:p>
        </p:txBody>
      </p:sp>
      <p:sp>
        <p:nvSpPr>
          <p:cNvPr id="69" name="Google Shape;69;p3"/>
          <p:cNvSpPr/>
          <p:nvPr/>
        </p:nvSpPr>
        <p:spPr>
          <a:xfrm>
            <a:off x="9803101" y="446"/>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pic>
        <p:nvPicPr>
          <p:cNvPr descr="A close-up of some text&#10;&#10;Description automatically generated with low confidence" id="70" name="Google Shape;70;p3"/>
          <p:cNvPicPr preferRelativeResize="0"/>
          <p:nvPr/>
        </p:nvPicPr>
        <p:blipFill rotWithShape="1">
          <a:blip r:embed="rId3">
            <a:alphaModFix/>
          </a:blip>
          <a:srcRect b="0" l="0" r="0" t="0"/>
          <a:stretch/>
        </p:blipFill>
        <p:spPr>
          <a:xfrm>
            <a:off x="8541129" y="214451"/>
            <a:ext cx="3521683" cy="1760842"/>
          </a:xfrm>
          <a:prstGeom prst="rect">
            <a:avLst/>
          </a:prstGeom>
          <a:noFill/>
          <a:ln>
            <a:noFill/>
          </a:ln>
        </p:spPr>
      </p:pic>
      <p:sp>
        <p:nvSpPr>
          <p:cNvPr id="71" name="Google Shape;71;p3"/>
          <p:cNvSpPr txBox="1"/>
          <p:nvPr/>
        </p:nvSpPr>
        <p:spPr>
          <a:xfrm>
            <a:off x="404365" y="2529846"/>
            <a:ext cx="6813754" cy="64633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2"/>
              </a:buClr>
              <a:buSzPts val="1800"/>
              <a:buFont typeface="Arial"/>
              <a:buChar char="•"/>
            </a:pPr>
            <a:r>
              <a:rPr lang="en-GB" sz="1800">
                <a:solidFill>
                  <a:schemeClr val="dk2"/>
                </a:solidFill>
                <a:latin typeface="Lato Light"/>
                <a:ea typeface="Lato Light"/>
                <a:cs typeface="Lato Light"/>
                <a:sym typeface="Lato Light"/>
              </a:rPr>
              <a:t>Support your neurodiverse employees &amp; those with mental health issues. Which will...</a:t>
            </a:r>
            <a:endParaRPr/>
          </a:p>
        </p:txBody>
      </p:sp>
      <p:sp>
        <p:nvSpPr>
          <p:cNvPr id="72" name="Google Shape;72;p3"/>
          <p:cNvSpPr txBox="1"/>
          <p:nvPr/>
        </p:nvSpPr>
        <p:spPr>
          <a:xfrm>
            <a:off x="404365" y="3244334"/>
            <a:ext cx="6613435" cy="369332"/>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2"/>
              </a:buClr>
              <a:buSzPts val="1800"/>
              <a:buFont typeface="Arial"/>
              <a:buChar char="•"/>
            </a:pPr>
            <a:r>
              <a:rPr lang="en-GB" sz="1800">
                <a:solidFill>
                  <a:schemeClr val="dk2"/>
                </a:solidFill>
                <a:latin typeface="Lato Light"/>
                <a:ea typeface="Lato Light"/>
                <a:cs typeface="Lato Light"/>
                <a:sym typeface="Lato Light"/>
              </a:rPr>
              <a:t>Improve employee wellbeing. Which will...</a:t>
            </a:r>
            <a:endParaRPr/>
          </a:p>
        </p:txBody>
      </p:sp>
      <p:sp>
        <p:nvSpPr>
          <p:cNvPr id="73" name="Google Shape;73;p3"/>
          <p:cNvSpPr txBox="1"/>
          <p:nvPr/>
        </p:nvSpPr>
        <p:spPr>
          <a:xfrm>
            <a:off x="404365" y="3711353"/>
            <a:ext cx="6813754" cy="369332"/>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2"/>
              </a:buClr>
              <a:buSzPts val="1800"/>
              <a:buFont typeface="Arial"/>
              <a:buChar char="•"/>
            </a:pPr>
            <a:r>
              <a:rPr lang="en-GB" sz="1800">
                <a:solidFill>
                  <a:schemeClr val="dk2"/>
                </a:solidFill>
                <a:latin typeface="Lato Light"/>
                <a:ea typeface="Lato Light"/>
                <a:cs typeface="Lato Light"/>
                <a:sym typeface="Lato Light"/>
              </a:rPr>
              <a:t>Increase their productivity. Which will...</a:t>
            </a:r>
            <a:endParaRPr/>
          </a:p>
        </p:txBody>
      </p:sp>
      <p:sp>
        <p:nvSpPr>
          <p:cNvPr id="74" name="Google Shape;74;p3"/>
          <p:cNvSpPr txBox="1"/>
          <p:nvPr/>
        </p:nvSpPr>
        <p:spPr>
          <a:xfrm>
            <a:off x="404365" y="4146823"/>
            <a:ext cx="7736126" cy="369332"/>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2"/>
              </a:buClr>
              <a:buSzPts val="1800"/>
              <a:buFont typeface="Arial"/>
              <a:buChar char="•"/>
            </a:pPr>
            <a:r>
              <a:rPr lang="en-GB" sz="1800">
                <a:solidFill>
                  <a:schemeClr val="dk2"/>
                </a:solidFill>
                <a:latin typeface="Lato Light"/>
                <a:ea typeface="Lato Light"/>
                <a:cs typeface="Lato Light"/>
                <a:sym typeface="Lato Light"/>
              </a:rPr>
              <a:t>Boost your income!!! &amp;</a:t>
            </a:r>
            <a:endParaRPr/>
          </a:p>
        </p:txBody>
      </p:sp>
      <p:sp>
        <p:nvSpPr>
          <p:cNvPr id="75" name="Google Shape;75;p3"/>
          <p:cNvSpPr txBox="1"/>
          <p:nvPr/>
        </p:nvSpPr>
        <p:spPr>
          <a:xfrm>
            <a:off x="404365" y="4529540"/>
            <a:ext cx="7936445" cy="64633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2"/>
              </a:buClr>
              <a:buSzPts val="1800"/>
              <a:buFont typeface="Arial"/>
              <a:buChar char="•"/>
            </a:pPr>
            <a:r>
              <a:rPr lang="en-GB" sz="1800">
                <a:solidFill>
                  <a:schemeClr val="dk2"/>
                </a:solidFill>
                <a:latin typeface="Lato Light"/>
                <a:ea typeface="Lato Light"/>
                <a:cs typeface="Lato Light"/>
                <a:sym typeface="Lato Light"/>
              </a:rPr>
              <a:t>Support your neurodiverse customers &amp; customers with mental health issues. Which...</a:t>
            </a:r>
            <a:endParaRPr/>
          </a:p>
        </p:txBody>
      </p:sp>
      <p:sp>
        <p:nvSpPr>
          <p:cNvPr id="76" name="Google Shape;76;p3"/>
          <p:cNvSpPr txBox="1"/>
          <p:nvPr/>
        </p:nvSpPr>
        <p:spPr>
          <a:xfrm>
            <a:off x="404365" y="5185024"/>
            <a:ext cx="7736126" cy="369332"/>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2"/>
              </a:buClr>
              <a:buSzPts val="1800"/>
              <a:buFont typeface="Arial"/>
              <a:buChar char="•"/>
            </a:pPr>
            <a:r>
              <a:rPr lang="en-GB" sz="1800">
                <a:solidFill>
                  <a:schemeClr val="dk2"/>
                </a:solidFill>
                <a:latin typeface="Lato Light"/>
                <a:ea typeface="Lato Light"/>
                <a:cs typeface="Lato Light"/>
                <a:sym typeface="Lato Light"/>
              </a:rPr>
              <a:t>Makes customers want to speak to you more! Which also...</a:t>
            </a:r>
            <a:endParaRPr/>
          </a:p>
        </p:txBody>
      </p:sp>
      <p:sp>
        <p:nvSpPr>
          <p:cNvPr id="77" name="Google Shape;77;p3"/>
          <p:cNvSpPr txBox="1"/>
          <p:nvPr/>
        </p:nvSpPr>
        <p:spPr>
          <a:xfrm>
            <a:off x="407300" y="5617567"/>
            <a:ext cx="5692878" cy="369332"/>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2"/>
              </a:buClr>
              <a:buSzPts val="1800"/>
              <a:buFont typeface="Arial"/>
              <a:buChar char="•"/>
            </a:pPr>
            <a:r>
              <a:rPr lang="en-GB" sz="1800">
                <a:solidFill>
                  <a:schemeClr val="dk2"/>
                </a:solidFill>
                <a:latin typeface="Lato Light"/>
                <a:ea typeface="Lato Light"/>
                <a:cs typeface="Lato Light"/>
                <a:sym typeface="Lato Light"/>
              </a:rPr>
              <a:t>Makes them buy from you more! Which of course...</a:t>
            </a:r>
            <a:endParaRPr/>
          </a:p>
        </p:txBody>
      </p:sp>
      <p:sp>
        <p:nvSpPr>
          <p:cNvPr id="78" name="Google Shape;78;p3"/>
          <p:cNvSpPr txBox="1"/>
          <p:nvPr/>
        </p:nvSpPr>
        <p:spPr>
          <a:xfrm>
            <a:off x="404365" y="5983532"/>
            <a:ext cx="4961812" cy="369332"/>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2"/>
              </a:buClr>
              <a:buSzPts val="1800"/>
              <a:buFont typeface="Arial"/>
              <a:buChar char="•"/>
            </a:pPr>
            <a:r>
              <a:rPr lang="en-GB" sz="1800">
                <a:solidFill>
                  <a:schemeClr val="dk2"/>
                </a:solidFill>
                <a:latin typeface="Lato Light"/>
                <a:ea typeface="Lato Light"/>
                <a:cs typeface="Lato Light"/>
                <a:sym typeface="Lato Light"/>
              </a:rPr>
              <a:t>Boosts your income!!!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pic>
        <p:nvPicPr>
          <p:cNvPr id="83" name="Google Shape;83;p4"/>
          <p:cNvPicPr preferRelativeResize="0"/>
          <p:nvPr/>
        </p:nvPicPr>
        <p:blipFill rotWithShape="1">
          <a:blip r:embed="rId3">
            <a:alphaModFix/>
          </a:blip>
          <a:srcRect b="0" l="0" r="0" t="0"/>
          <a:stretch/>
        </p:blipFill>
        <p:spPr>
          <a:xfrm>
            <a:off x="594283" y="2740806"/>
            <a:ext cx="10576099" cy="710153"/>
          </a:xfrm>
          <a:prstGeom prst="rect">
            <a:avLst/>
          </a:prstGeom>
          <a:noFill/>
          <a:ln>
            <a:noFill/>
          </a:ln>
        </p:spPr>
      </p:pic>
      <p:sp>
        <p:nvSpPr>
          <p:cNvPr id="84" name="Google Shape;84;p4"/>
          <p:cNvSpPr/>
          <p:nvPr>
            <p:ph idx="2" type="pic"/>
          </p:nvPr>
        </p:nvSpPr>
        <p:spPr>
          <a:xfrm>
            <a:off x="0" y="446"/>
            <a:ext cx="12192000" cy="1296260"/>
          </a:xfrm>
          <a:prstGeom prst="rect">
            <a:avLst/>
          </a:prstGeom>
          <a:solidFill>
            <a:srgbClr val="EAEAEA"/>
          </a:solidFill>
          <a:ln>
            <a:noFill/>
          </a:ln>
        </p:spPr>
      </p:sp>
      <p:sp>
        <p:nvSpPr>
          <p:cNvPr id="85" name="Google Shape;85;p4"/>
          <p:cNvSpPr txBox="1"/>
          <p:nvPr/>
        </p:nvSpPr>
        <p:spPr>
          <a:xfrm>
            <a:off x="274346" y="210674"/>
            <a:ext cx="8464472" cy="70775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999">
                <a:solidFill>
                  <a:schemeClr val="dk2"/>
                </a:solidFill>
                <a:latin typeface="Lato Light"/>
                <a:ea typeface="Lato Light"/>
                <a:cs typeface="Lato Light"/>
                <a:sym typeface="Lato Light"/>
              </a:rPr>
              <a:t>Key Points from Day1</a:t>
            </a:r>
            <a:r>
              <a:rPr b="1" lang="en-GB" sz="3999">
                <a:solidFill>
                  <a:srgbClr val="494949"/>
                </a:solidFill>
                <a:latin typeface="Lato Light"/>
                <a:ea typeface="Lato Light"/>
                <a:cs typeface="Lato Light"/>
                <a:sym typeface="Lato Light"/>
              </a:rPr>
              <a:t>!</a:t>
            </a:r>
            <a:endParaRPr/>
          </a:p>
        </p:txBody>
      </p:sp>
      <p:sp>
        <p:nvSpPr>
          <p:cNvPr id="86" name="Google Shape;86;p4"/>
          <p:cNvSpPr/>
          <p:nvPr/>
        </p:nvSpPr>
        <p:spPr>
          <a:xfrm>
            <a:off x="594283" y="1525923"/>
            <a:ext cx="10569088" cy="703996"/>
          </a:xfrm>
          <a:prstGeom prst="rect">
            <a:avLst/>
          </a:prstGeom>
          <a:solidFill>
            <a:srgbClr val="86E9F6"/>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87" name="Google Shape;87;p4"/>
          <p:cNvSpPr txBox="1"/>
          <p:nvPr/>
        </p:nvSpPr>
        <p:spPr>
          <a:xfrm>
            <a:off x="703996" y="1722218"/>
            <a:ext cx="10239947"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000">
                <a:solidFill>
                  <a:srgbClr val="494949"/>
                </a:solidFill>
                <a:latin typeface="Lato Light"/>
                <a:ea typeface="Lato Light"/>
                <a:cs typeface="Lato Light"/>
                <a:sym typeface="Lato Light"/>
              </a:rPr>
              <a:t>How much does it cost to hire a new employee?</a:t>
            </a:r>
            <a:endParaRPr/>
          </a:p>
        </p:txBody>
      </p:sp>
      <p:sp>
        <p:nvSpPr>
          <p:cNvPr id="88" name="Google Shape;88;p4"/>
          <p:cNvSpPr txBox="1"/>
          <p:nvPr/>
        </p:nvSpPr>
        <p:spPr>
          <a:xfrm>
            <a:off x="1247994" y="2323089"/>
            <a:ext cx="10130233" cy="361637"/>
          </a:xfrm>
          <a:prstGeom prst="rect">
            <a:avLst/>
          </a:prstGeom>
          <a:noFill/>
          <a:ln>
            <a:noFill/>
          </a:ln>
        </p:spPr>
        <p:txBody>
          <a:bodyPr anchorCtr="0" anchor="t" bIns="45700" lIns="91425" spcFirstLastPara="1" rIns="91425" wrap="square" tIns="45700">
            <a:spAutoFit/>
          </a:bodyPr>
          <a:lstStyle/>
          <a:p>
            <a:pPr indent="-285693" lvl="0" marL="285693" marR="0" rtl="0" algn="l">
              <a:spcBef>
                <a:spcPts val="0"/>
              </a:spcBef>
              <a:spcAft>
                <a:spcPts val="0"/>
              </a:spcAft>
              <a:buClr>
                <a:srgbClr val="494949"/>
              </a:buClr>
              <a:buSzPts val="1750"/>
              <a:buFont typeface="Arial"/>
              <a:buChar char="•"/>
            </a:pPr>
            <a:r>
              <a:rPr lang="en-GB" sz="1750">
                <a:solidFill>
                  <a:srgbClr val="494949"/>
                </a:solidFill>
                <a:latin typeface="Lato Light"/>
                <a:ea typeface="Lato Light"/>
                <a:cs typeface="Lato Light"/>
                <a:sym typeface="Lato Light"/>
              </a:rPr>
              <a:t>In the UK this can cost on average £3,000 to recruit, training over £1,000 &amp; numerous other costs</a:t>
            </a:r>
            <a:endParaRPr/>
          </a:p>
        </p:txBody>
      </p:sp>
      <p:sp>
        <p:nvSpPr>
          <p:cNvPr id="89" name="Google Shape;89;p4"/>
          <p:cNvSpPr txBox="1"/>
          <p:nvPr/>
        </p:nvSpPr>
        <p:spPr>
          <a:xfrm>
            <a:off x="758853" y="2925549"/>
            <a:ext cx="1013023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000">
                <a:solidFill>
                  <a:srgbClr val="494949"/>
                </a:solidFill>
                <a:latin typeface="Lato Light"/>
                <a:ea typeface="Lato Light"/>
                <a:cs typeface="Lato Light"/>
                <a:sym typeface="Lato Light"/>
              </a:rPr>
              <a:t>How much does it cost to replace an employee? </a:t>
            </a:r>
            <a:endParaRPr/>
          </a:p>
        </p:txBody>
      </p:sp>
      <p:sp>
        <p:nvSpPr>
          <p:cNvPr id="90" name="Google Shape;90;p4"/>
          <p:cNvSpPr txBox="1"/>
          <p:nvPr/>
        </p:nvSpPr>
        <p:spPr>
          <a:xfrm>
            <a:off x="1166774" y="3543742"/>
            <a:ext cx="9417094" cy="630942"/>
          </a:xfrm>
          <a:prstGeom prst="rect">
            <a:avLst/>
          </a:prstGeom>
          <a:noFill/>
          <a:ln>
            <a:noFill/>
          </a:ln>
        </p:spPr>
        <p:txBody>
          <a:bodyPr anchorCtr="0" anchor="t" bIns="45700" lIns="91425" spcFirstLastPara="1" rIns="91425" wrap="square" tIns="45700">
            <a:spAutoFit/>
          </a:bodyPr>
          <a:lstStyle/>
          <a:p>
            <a:pPr indent="-285693" lvl="0" marL="285693" marR="0" rtl="0" algn="l">
              <a:spcBef>
                <a:spcPts val="0"/>
              </a:spcBef>
              <a:spcAft>
                <a:spcPts val="0"/>
              </a:spcAft>
              <a:buClr>
                <a:srgbClr val="494949"/>
              </a:buClr>
              <a:buSzPts val="1750"/>
              <a:buFont typeface="Arial"/>
              <a:buChar char="•"/>
            </a:pPr>
            <a:r>
              <a:rPr lang="en-GB" sz="1750">
                <a:solidFill>
                  <a:srgbClr val="494949"/>
                </a:solidFill>
                <a:latin typeface="Lato Light"/>
                <a:ea typeface="Lato Light"/>
                <a:cs typeface="Lato Light"/>
                <a:sym typeface="Lato Light"/>
              </a:rPr>
              <a:t>In the UK the average cost of employee turnover based on the average salary is around £11,000 per person.</a:t>
            </a:r>
            <a:endParaRPr/>
          </a:p>
        </p:txBody>
      </p:sp>
      <p:sp>
        <p:nvSpPr>
          <p:cNvPr id="91" name="Google Shape;91;p4"/>
          <p:cNvSpPr txBox="1"/>
          <p:nvPr/>
        </p:nvSpPr>
        <p:spPr>
          <a:xfrm>
            <a:off x="958645" y="4769056"/>
            <a:ext cx="8539316" cy="40011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2"/>
              </a:buClr>
              <a:buSzPts val="2000"/>
              <a:buFont typeface="Arial"/>
              <a:buChar char="•"/>
            </a:pPr>
            <a:r>
              <a:rPr lang="en-GB" sz="2000">
                <a:solidFill>
                  <a:schemeClr val="dk2"/>
                </a:solidFill>
                <a:latin typeface="Lato Light"/>
                <a:ea typeface="Lato Light"/>
                <a:cs typeface="Lato Light"/>
                <a:sym typeface="Lato Light"/>
              </a:rPr>
              <a:t>Only around 22% of autistic people are in paid work!</a:t>
            </a:r>
            <a:endParaRPr/>
          </a:p>
        </p:txBody>
      </p:sp>
      <p:sp>
        <p:nvSpPr>
          <p:cNvPr id="92" name="Google Shape;92;p4"/>
          <p:cNvSpPr txBox="1"/>
          <p:nvPr/>
        </p:nvSpPr>
        <p:spPr>
          <a:xfrm>
            <a:off x="958645" y="5332077"/>
            <a:ext cx="6148426" cy="707886"/>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2"/>
              </a:buClr>
              <a:buSzPts val="2000"/>
              <a:buFont typeface="Arial"/>
              <a:buChar char="•"/>
            </a:pPr>
            <a:r>
              <a:rPr lang="en-GB" sz="2000">
                <a:solidFill>
                  <a:schemeClr val="dk2"/>
                </a:solidFill>
                <a:latin typeface="Lato Light"/>
                <a:ea typeface="Lato Light"/>
                <a:cs typeface="Lato Light"/>
                <a:sym typeface="Lato Light"/>
              </a:rPr>
              <a:t>And between 14-16% of autistic people in full time </a:t>
            </a:r>
            <a:endParaRPr/>
          </a:p>
          <a:p>
            <a:pPr indent="-342900" lvl="0" marL="342900" marR="0" rtl="0" algn="l">
              <a:spcBef>
                <a:spcPts val="0"/>
              </a:spcBef>
              <a:spcAft>
                <a:spcPts val="0"/>
              </a:spcAft>
              <a:buClr>
                <a:schemeClr val="dk2"/>
              </a:buClr>
              <a:buSzPts val="2000"/>
              <a:buFont typeface="Arial"/>
              <a:buChar char="•"/>
            </a:pPr>
            <a:r>
              <a:rPr lang="en-GB" sz="2000">
                <a:solidFill>
                  <a:schemeClr val="dk2"/>
                </a:solidFill>
                <a:latin typeface="Lato Light"/>
                <a:ea typeface="Lato Light"/>
                <a:cs typeface="Lato Light"/>
                <a:sym typeface="Lato Light"/>
              </a:rPr>
              <a:t>work!</a:t>
            </a:r>
            <a:endParaRPr/>
          </a:p>
        </p:txBody>
      </p:sp>
      <p:sp>
        <p:nvSpPr>
          <p:cNvPr id="93" name="Google Shape;93;p4"/>
          <p:cNvSpPr txBox="1"/>
          <p:nvPr/>
        </p:nvSpPr>
        <p:spPr>
          <a:xfrm>
            <a:off x="958645" y="6039963"/>
            <a:ext cx="8716297" cy="40011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2"/>
              </a:buClr>
              <a:buSzPts val="2000"/>
              <a:buFont typeface="Arial"/>
              <a:buChar char="•"/>
            </a:pPr>
            <a:r>
              <a:rPr lang="en-GB" sz="2000">
                <a:solidFill>
                  <a:schemeClr val="dk2"/>
                </a:solidFill>
                <a:latin typeface="Lato Light"/>
                <a:ea typeface="Lato Light"/>
                <a:cs typeface="Lato Light"/>
                <a:sym typeface="Lato Light"/>
              </a:rPr>
              <a:t>Characteristics of Autism, Autistic Strengths &amp; struggles within Sport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5"/>
          <p:cNvSpPr/>
          <p:nvPr/>
        </p:nvSpPr>
        <p:spPr>
          <a:xfrm>
            <a:off x="2381" y="0"/>
            <a:ext cx="12187238" cy="2450273"/>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99" name="Google Shape;99;p5"/>
          <p:cNvSpPr txBox="1"/>
          <p:nvPr/>
        </p:nvSpPr>
        <p:spPr>
          <a:xfrm>
            <a:off x="313639" y="575500"/>
            <a:ext cx="8471622" cy="132318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999">
                <a:solidFill>
                  <a:srgbClr val="363636"/>
                </a:solidFill>
                <a:latin typeface="Lato Light"/>
                <a:ea typeface="Lato Light"/>
                <a:cs typeface="Lato Light"/>
                <a:sym typeface="Lato Light"/>
              </a:rPr>
              <a:t>The recruitment process and hiring autistic staff in the sport industry</a:t>
            </a:r>
            <a:endParaRPr b="1" sz="3999">
              <a:solidFill>
                <a:srgbClr val="363636"/>
              </a:solidFill>
              <a:latin typeface="Lato Light"/>
              <a:ea typeface="Lato Light"/>
              <a:cs typeface="Lato Light"/>
              <a:sym typeface="Lato Light"/>
            </a:endParaRPr>
          </a:p>
        </p:txBody>
      </p:sp>
      <p:sp>
        <p:nvSpPr>
          <p:cNvPr id="100" name="Google Shape;100;p5"/>
          <p:cNvSpPr/>
          <p:nvPr/>
        </p:nvSpPr>
        <p:spPr>
          <a:xfrm>
            <a:off x="9803101" y="446"/>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pic>
        <p:nvPicPr>
          <p:cNvPr descr="A close-up of some text&#10;&#10;Description automatically generated with low confidence" id="101" name="Google Shape;101;p5"/>
          <p:cNvPicPr preferRelativeResize="0"/>
          <p:nvPr/>
        </p:nvPicPr>
        <p:blipFill rotWithShape="1">
          <a:blip r:embed="rId3">
            <a:alphaModFix/>
          </a:blip>
          <a:srcRect b="0" l="0" r="0" t="0"/>
          <a:stretch/>
        </p:blipFill>
        <p:spPr>
          <a:xfrm>
            <a:off x="8541129" y="214451"/>
            <a:ext cx="3521683" cy="1760842"/>
          </a:xfrm>
          <a:prstGeom prst="rect">
            <a:avLst/>
          </a:prstGeom>
          <a:noFill/>
          <a:ln>
            <a:noFill/>
          </a:ln>
        </p:spPr>
      </p:pic>
      <p:pic>
        <p:nvPicPr>
          <p:cNvPr id="102" name="Google Shape;102;p5"/>
          <p:cNvPicPr preferRelativeResize="0"/>
          <p:nvPr/>
        </p:nvPicPr>
        <p:blipFill rotWithShape="1">
          <a:blip r:embed="rId4">
            <a:alphaModFix/>
          </a:blip>
          <a:srcRect b="0" l="0" r="0" t="0"/>
          <a:stretch/>
        </p:blipFill>
        <p:spPr>
          <a:xfrm>
            <a:off x="433256" y="2667518"/>
            <a:ext cx="2678223" cy="2006082"/>
          </a:xfrm>
          <a:prstGeom prst="rect">
            <a:avLst/>
          </a:prstGeom>
          <a:noFill/>
          <a:ln>
            <a:noFill/>
          </a:ln>
        </p:spPr>
      </p:pic>
      <p:pic>
        <p:nvPicPr>
          <p:cNvPr id="103" name="Google Shape;103;p5"/>
          <p:cNvPicPr preferRelativeResize="0"/>
          <p:nvPr/>
        </p:nvPicPr>
        <p:blipFill rotWithShape="1">
          <a:blip r:embed="rId5">
            <a:alphaModFix/>
          </a:blip>
          <a:srcRect b="0" l="0" r="0" t="0"/>
          <a:stretch/>
        </p:blipFill>
        <p:spPr>
          <a:xfrm>
            <a:off x="3630162" y="2667518"/>
            <a:ext cx="2747915" cy="2006082"/>
          </a:xfrm>
          <a:prstGeom prst="rect">
            <a:avLst/>
          </a:prstGeom>
          <a:noFill/>
          <a:ln>
            <a:noFill/>
          </a:ln>
        </p:spPr>
      </p:pic>
      <p:pic>
        <p:nvPicPr>
          <p:cNvPr id="104" name="Google Shape;104;p5"/>
          <p:cNvPicPr preferRelativeResize="0"/>
          <p:nvPr/>
        </p:nvPicPr>
        <p:blipFill rotWithShape="1">
          <a:blip r:embed="rId6">
            <a:alphaModFix/>
          </a:blip>
          <a:srcRect b="0" l="0" r="0" t="0"/>
          <a:stretch/>
        </p:blipFill>
        <p:spPr>
          <a:xfrm>
            <a:off x="6799798" y="2811322"/>
            <a:ext cx="2816990" cy="1874579"/>
          </a:xfrm>
          <a:prstGeom prst="rect">
            <a:avLst/>
          </a:prstGeom>
          <a:noFill/>
          <a:ln>
            <a:noFill/>
          </a:ln>
        </p:spPr>
      </p:pic>
      <p:pic>
        <p:nvPicPr>
          <p:cNvPr id="105" name="Google Shape;105;p5"/>
          <p:cNvPicPr preferRelativeResize="0"/>
          <p:nvPr/>
        </p:nvPicPr>
        <p:blipFill rotWithShape="1">
          <a:blip r:embed="rId7">
            <a:alphaModFix/>
          </a:blip>
          <a:srcRect b="0" l="0" r="0" t="0"/>
          <a:stretch/>
        </p:blipFill>
        <p:spPr>
          <a:xfrm>
            <a:off x="492104" y="4890845"/>
            <a:ext cx="2619375" cy="1743075"/>
          </a:xfrm>
          <a:prstGeom prst="rect">
            <a:avLst/>
          </a:prstGeom>
          <a:noFill/>
          <a:ln>
            <a:noFill/>
          </a:ln>
        </p:spPr>
      </p:pic>
      <p:pic>
        <p:nvPicPr>
          <p:cNvPr id="106" name="Google Shape;106;p5"/>
          <p:cNvPicPr preferRelativeResize="0"/>
          <p:nvPr/>
        </p:nvPicPr>
        <p:blipFill rotWithShape="1">
          <a:blip r:embed="rId8">
            <a:alphaModFix/>
          </a:blip>
          <a:srcRect b="0" l="0" r="0" t="0"/>
          <a:stretch/>
        </p:blipFill>
        <p:spPr>
          <a:xfrm>
            <a:off x="3759197" y="4852745"/>
            <a:ext cx="2571750" cy="1781175"/>
          </a:xfrm>
          <a:prstGeom prst="rect">
            <a:avLst/>
          </a:prstGeom>
          <a:noFill/>
          <a:ln>
            <a:noFill/>
          </a:ln>
        </p:spPr>
      </p:pic>
      <p:pic>
        <p:nvPicPr>
          <p:cNvPr id="107" name="Google Shape;107;p5"/>
          <p:cNvPicPr preferRelativeResize="0"/>
          <p:nvPr/>
        </p:nvPicPr>
        <p:blipFill rotWithShape="1">
          <a:blip r:embed="rId9">
            <a:alphaModFix/>
          </a:blip>
          <a:srcRect b="0" l="0" r="0" t="0"/>
          <a:stretch/>
        </p:blipFill>
        <p:spPr>
          <a:xfrm>
            <a:off x="6731918" y="4852745"/>
            <a:ext cx="2952750" cy="1552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6"/>
          <p:cNvSpPr/>
          <p:nvPr/>
        </p:nvSpPr>
        <p:spPr>
          <a:xfrm>
            <a:off x="2381" y="446"/>
            <a:ext cx="12187238" cy="894107"/>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13" name="Google Shape;113;p6"/>
          <p:cNvSpPr txBox="1"/>
          <p:nvPr/>
        </p:nvSpPr>
        <p:spPr>
          <a:xfrm>
            <a:off x="313639" y="58274"/>
            <a:ext cx="8471622" cy="70775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999">
                <a:solidFill>
                  <a:srgbClr val="363636"/>
                </a:solidFill>
                <a:latin typeface="Lato Light"/>
                <a:ea typeface="Lato Light"/>
                <a:cs typeface="Lato Light"/>
                <a:sym typeface="Lato Light"/>
              </a:rPr>
              <a:t>Job applications &amp; applying for jobs</a:t>
            </a:r>
            <a:endParaRPr b="1" sz="3999">
              <a:solidFill>
                <a:srgbClr val="363636"/>
              </a:solidFill>
              <a:latin typeface="Lato Light"/>
              <a:ea typeface="Lato Light"/>
              <a:cs typeface="Lato Light"/>
              <a:sym typeface="Lato Light"/>
            </a:endParaRPr>
          </a:p>
        </p:txBody>
      </p:sp>
      <p:sp>
        <p:nvSpPr>
          <p:cNvPr id="114" name="Google Shape;114;p6"/>
          <p:cNvSpPr/>
          <p:nvPr/>
        </p:nvSpPr>
        <p:spPr>
          <a:xfrm>
            <a:off x="9803101" y="446"/>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15" name="Google Shape;115;p6"/>
          <p:cNvSpPr txBox="1"/>
          <p:nvPr/>
        </p:nvSpPr>
        <p:spPr>
          <a:xfrm>
            <a:off x="170053" y="1078509"/>
            <a:ext cx="9633048" cy="16312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000">
                <a:solidFill>
                  <a:schemeClr val="dk2"/>
                </a:solidFill>
                <a:latin typeface="Lato Light"/>
                <a:ea typeface="Lato Light"/>
                <a:cs typeface="Lato Light"/>
                <a:sym typeface="Lato Light"/>
              </a:rPr>
              <a:t>Many autistic individuals aren’t applying for jobs, even if they want the actual job! </a:t>
            </a:r>
            <a:endParaRPr/>
          </a:p>
          <a:p>
            <a:pPr indent="0" lvl="0" marL="0" marR="0" rtl="0" algn="l">
              <a:spcBef>
                <a:spcPts val="0"/>
              </a:spcBef>
              <a:spcAft>
                <a:spcPts val="0"/>
              </a:spcAft>
              <a:buNone/>
            </a:pPr>
            <a:r>
              <a:t/>
            </a:r>
            <a:endParaRPr sz="2000">
              <a:solidFill>
                <a:schemeClr val="dk2"/>
              </a:solidFill>
              <a:latin typeface="Lato Light"/>
              <a:ea typeface="Lato Light"/>
              <a:cs typeface="Lato Light"/>
              <a:sym typeface="Lato Light"/>
            </a:endParaRPr>
          </a:p>
          <a:p>
            <a:pPr indent="0" lvl="0" marL="0" marR="0" rtl="0" algn="l">
              <a:spcBef>
                <a:spcPts val="0"/>
              </a:spcBef>
              <a:spcAft>
                <a:spcPts val="0"/>
              </a:spcAft>
              <a:buNone/>
            </a:pPr>
            <a:r>
              <a:rPr lang="en-GB" sz="2000">
                <a:solidFill>
                  <a:schemeClr val="dk2"/>
                </a:solidFill>
                <a:latin typeface="Lato Light"/>
                <a:ea typeface="Lato Light"/>
                <a:cs typeface="Lato Light"/>
                <a:sym typeface="Lato Light"/>
              </a:rPr>
              <a:t>One of the reasons why they don’t is due to the application forms they have to fill in/covering letters/their CV!</a:t>
            </a:r>
            <a:endParaRPr/>
          </a:p>
          <a:p>
            <a:pPr indent="0" lvl="0" marL="0" marR="0" rtl="0" algn="l">
              <a:spcBef>
                <a:spcPts val="0"/>
              </a:spcBef>
              <a:spcAft>
                <a:spcPts val="0"/>
              </a:spcAft>
              <a:buNone/>
            </a:pPr>
            <a:r>
              <a:rPr lang="en-GB" sz="2000">
                <a:solidFill>
                  <a:schemeClr val="dk2"/>
                </a:solidFill>
                <a:latin typeface="Lato Light"/>
                <a:ea typeface="Lato Light"/>
                <a:cs typeface="Lato Light"/>
                <a:sym typeface="Lato Light"/>
              </a:rPr>
              <a:t>Let’s look at some of the issues with this:</a:t>
            </a:r>
            <a:endParaRPr/>
          </a:p>
        </p:txBody>
      </p:sp>
      <p:sp>
        <p:nvSpPr>
          <p:cNvPr id="116" name="Google Shape;116;p6"/>
          <p:cNvSpPr txBox="1"/>
          <p:nvPr/>
        </p:nvSpPr>
        <p:spPr>
          <a:xfrm>
            <a:off x="404826" y="2893681"/>
            <a:ext cx="8889355" cy="707886"/>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2"/>
              </a:buClr>
              <a:buSzPts val="2000"/>
              <a:buFont typeface="Arial"/>
              <a:buChar char="•"/>
            </a:pPr>
            <a:r>
              <a:rPr lang="en-GB" sz="2000">
                <a:solidFill>
                  <a:schemeClr val="dk2"/>
                </a:solidFill>
                <a:latin typeface="Lato Light"/>
                <a:ea typeface="Lato Light"/>
                <a:cs typeface="Lato Light"/>
                <a:sym typeface="Lato Light"/>
              </a:rPr>
              <a:t>Application forms can be so long winded! Whilst no one wants to spend hours doing this, it can be especially hard for autistic people!</a:t>
            </a:r>
            <a:endParaRPr/>
          </a:p>
        </p:txBody>
      </p:sp>
      <p:sp>
        <p:nvSpPr>
          <p:cNvPr id="117" name="Google Shape;117;p6"/>
          <p:cNvSpPr txBox="1"/>
          <p:nvPr/>
        </p:nvSpPr>
        <p:spPr>
          <a:xfrm>
            <a:off x="404826" y="3665398"/>
            <a:ext cx="8435213" cy="1015663"/>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2"/>
              </a:buClr>
              <a:buSzPts val="2000"/>
              <a:buFont typeface="Arial"/>
              <a:buChar char="•"/>
            </a:pPr>
            <a:r>
              <a:rPr lang="en-GB" sz="2000">
                <a:solidFill>
                  <a:schemeClr val="dk2"/>
                </a:solidFill>
                <a:latin typeface="Lato Light"/>
                <a:ea typeface="Lato Light"/>
                <a:cs typeface="Lato Light"/>
                <a:sym typeface="Lato Light"/>
              </a:rPr>
              <a:t>Many adverts/applications don’t read very well! This confuses them which puts them off.  They may dislike the wording if it’s incorrect which could put them off also. </a:t>
            </a:r>
            <a:endParaRPr/>
          </a:p>
        </p:txBody>
      </p:sp>
      <p:sp>
        <p:nvSpPr>
          <p:cNvPr id="118" name="Google Shape;118;p6"/>
          <p:cNvSpPr txBox="1"/>
          <p:nvPr/>
        </p:nvSpPr>
        <p:spPr>
          <a:xfrm>
            <a:off x="404826" y="4681061"/>
            <a:ext cx="8242238" cy="1015663"/>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2"/>
              </a:buClr>
              <a:buSzPts val="2000"/>
              <a:buFont typeface="Arial"/>
              <a:buChar char="•"/>
            </a:pPr>
            <a:r>
              <a:rPr lang="en-GB" sz="2000">
                <a:solidFill>
                  <a:schemeClr val="dk2"/>
                </a:solidFill>
                <a:latin typeface="Lato Light"/>
                <a:ea typeface="Lato Light"/>
                <a:cs typeface="Lato Light"/>
                <a:sym typeface="Lato Light"/>
              </a:rPr>
              <a:t>Phrases like ‘exceptional verbal and written communication skills’ – does every single job need this? If not why out it in? Autistic people can take things literally!</a:t>
            </a:r>
            <a:endParaRPr/>
          </a:p>
        </p:txBody>
      </p:sp>
      <p:sp>
        <p:nvSpPr>
          <p:cNvPr id="119" name="Google Shape;119;p6"/>
          <p:cNvSpPr txBox="1"/>
          <p:nvPr/>
        </p:nvSpPr>
        <p:spPr>
          <a:xfrm>
            <a:off x="404826" y="5696724"/>
            <a:ext cx="7929855" cy="1015663"/>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2"/>
              </a:buClr>
              <a:buSzPts val="2000"/>
              <a:buFont typeface="Arial"/>
              <a:buChar char="•"/>
            </a:pPr>
            <a:r>
              <a:rPr lang="en-GB" sz="2000">
                <a:solidFill>
                  <a:schemeClr val="dk2"/>
                </a:solidFill>
                <a:latin typeface="Lato Light"/>
                <a:ea typeface="Lato Light"/>
                <a:cs typeface="Lato Light"/>
                <a:sym typeface="Lato Light"/>
              </a:rPr>
              <a:t>Including fancy wording/general phrases not relevant to the role – same as above! They may think they’re not qualified to do the role, even if they are! </a:t>
            </a:r>
            <a:endParaRPr/>
          </a:p>
        </p:txBody>
      </p:sp>
      <p:pic>
        <p:nvPicPr>
          <p:cNvPr descr="Office worker male with solid fill" id="120" name="Google Shape;120;p6"/>
          <p:cNvPicPr preferRelativeResize="0"/>
          <p:nvPr/>
        </p:nvPicPr>
        <p:blipFill rotWithShape="1">
          <a:blip r:embed="rId3">
            <a:alphaModFix/>
          </a:blip>
          <a:srcRect b="0" l="0" r="0" t="0"/>
          <a:stretch/>
        </p:blipFill>
        <p:spPr>
          <a:xfrm>
            <a:off x="8483600" y="-45047"/>
            <a:ext cx="914400" cy="91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7"/>
          <p:cNvSpPr/>
          <p:nvPr/>
        </p:nvSpPr>
        <p:spPr>
          <a:xfrm>
            <a:off x="2381" y="446"/>
            <a:ext cx="12187238" cy="894107"/>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26" name="Google Shape;126;p7"/>
          <p:cNvSpPr txBox="1"/>
          <p:nvPr/>
        </p:nvSpPr>
        <p:spPr>
          <a:xfrm>
            <a:off x="313639" y="58274"/>
            <a:ext cx="8471622" cy="70775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999">
                <a:solidFill>
                  <a:srgbClr val="363636"/>
                </a:solidFill>
                <a:latin typeface="Lato Light"/>
                <a:ea typeface="Lato Light"/>
                <a:cs typeface="Lato Light"/>
                <a:sym typeface="Lato Light"/>
              </a:rPr>
              <a:t>Job applications &amp; applying for jobs</a:t>
            </a:r>
            <a:endParaRPr b="1" sz="3999">
              <a:solidFill>
                <a:srgbClr val="363636"/>
              </a:solidFill>
              <a:latin typeface="Lato Light"/>
              <a:ea typeface="Lato Light"/>
              <a:cs typeface="Lato Light"/>
              <a:sym typeface="Lato Light"/>
            </a:endParaRPr>
          </a:p>
        </p:txBody>
      </p:sp>
      <p:sp>
        <p:nvSpPr>
          <p:cNvPr id="127" name="Google Shape;127;p7"/>
          <p:cNvSpPr/>
          <p:nvPr/>
        </p:nvSpPr>
        <p:spPr>
          <a:xfrm>
            <a:off x="10343812" y="0"/>
            <a:ext cx="1275532"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28" name="Google Shape;128;p7"/>
          <p:cNvSpPr txBox="1"/>
          <p:nvPr/>
        </p:nvSpPr>
        <p:spPr>
          <a:xfrm>
            <a:off x="313639" y="1051771"/>
            <a:ext cx="10030173" cy="2246769"/>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2"/>
              </a:buClr>
              <a:buSzPts val="2000"/>
              <a:buFont typeface="Arial"/>
              <a:buChar char="•"/>
            </a:pPr>
            <a:r>
              <a:rPr b="1" lang="en-GB" sz="2000">
                <a:solidFill>
                  <a:schemeClr val="dk2"/>
                </a:solidFill>
                <a:latin typeface="Lato Light"/>
                <a:ea typeface="Lato Light"/>
                <a:cs typeface="Lato Light"/>
                <a:sym typeface="Lato Light"/>
              </a:rPr>
              <a:t>Complex forms </a:t>
            </a:r>
            <a:r>
              <a:rPr lang="en-GB" sz="2000">
                <a:solidFill>
                  <a:schemeClr val="dk2"/>
                </a:solidFill>
                <a:latin typeface="Lato Light"/>
                <a:ea typeface="Lato Light"/>
                <a:cs typeface="Lato Light"/>
                <a:sym typeface="Lato Light"/>
              </a:rPr>
              <a:t>– if there are boxes included asking irrelevant questions/asking for info they don’t understand they’ll probably just leave it. </a:t>
            </a:r>
            <a:endParaRPr/>
          </a:p>
          <a:p>
            <a:pPr indent="-342900" lvl="0" marL="342900" marR="0" rtl="0" algn="l">
              <a:spcBef>
                <a:spcPts val="0"/>
              </a:spcBef>
              <a:spcAft>
                <a:spcPts val="0"/>
              </a:spcAft>
              <a:buClr>
                <a:schemeClr val="dk2"/>
              </a:buClr>
              <a:buSzPts val="2000"/>
              <a:buFont typeface="Noto Sans Symbols"/>
              <a:buChar char="⮚"/>
            </a:pPr>
            <a:r>
              <a:rPr lang="en-GB" sz="2000">
                <a:solidFill>
                  <a:schemeClr val="dk2"/>
                </a:solidFill>
                <a:latin typeface="Lato Light"/>
                <a:ea typeface="Lato Light"/>
                <a:cs typeface="Lato Light"/>
                <a:sym typeface="Lato Light"/>
              </a:rPr>
              <a:t>Ask yourself – do all these questions need to be included? </a:t>
            </a:r>
            <a:endParaRPr/>
          </a:p>
          <a:p>
            <a:pPr indent="-342900" lvl="0" marL="342900" marR="0" rtl="0" algn="l">
              <a:spcBef>
                <a:spcPts val="0"/>
              </a:spcBef>
              <a:spcAft>
                <a:spcPts val="0"/>
              </a:spcAft>
              <a:buClr>
                <a:schemeClr val="dk2"/>
              </a:buClr>
              <a:buSzPts val="2000"/>
              <a:buFont typeface="Noto Sans Symbols"/>
              <a:buChar char="⮚"/>
            </a:pPr>
            <a:r>
              <a:rPr lang="en-GB" sz="2000">
                <a:solidFill>
                  <a:schemeClr val="dk2"/>
                </a:solidFill>
                <a:latin typeface="Lato Light"/>
                <a:ea typeface="Lato Light"/>
                <a:cs typeface="Lato Light"/>
                <a:sym typeface="Lato Light"/>
              </a:rPr>
              <a:t>Can you give more guidance over what is required? </a:t>
            </a:r>
            <a:endParaRPr/>
          </a:p>
          <a:p>
            <a:pPr indent="-342900" lvl="0" marL="342900" marR="0" rtl="0" algn="l">
              <a:spcBef>
                <a:spcPts val="0"/>
              </a:spcBef>
              <a:spcAft>
                <a:spcPts val="0"/>
              </a:spcAft>
              <a:buClr>
                <a:schemeClr val="dk2"/>
              </a:buClr>
              <a:buSzPts val="2000"/>
              <a:buFont typeface="Noto Sans Symbols"/>
              <a:buChar char="⮚"/>
            </a:pPr>
            <a:r>
              <a:rPr lang="en-GB" sz="2000">
                <a:solidFill>
                  <a:schemeClr val="dk2"/>
                </a:solidFill>
                <a:latin typeface="Lato Light"/>
                <a:ea typeface="Lato Light"/>
                <a:cs typeface="Lato Light"/>
                <a:sym typeface="Lato Light"/>
              </a:rPr>
              <a:t>What questions can we remove? </a:t>
            </a:r>
            <a:endParaRPr/>
          </a:p>
          <a:p>
            <a:pPr indent="-342900" lvl="0" marL="342900" marR="0" rtl="0" algn="l">
              <a:spcBef>
                <a:spcPts val="0"/>
              </a:spcBef>
              <a:spcAft>
                <a:spcPts val="0"/>
              </a:spcAft>
              <a:buClr>
                <a:schemeClr val="dk2"/>
              </a:buClr>
              <a:buSzPts val="2000"/>
              <a:buFont typeface="Noto Sans Symbols"/>
              <a:buChar char="⮚"/>
            </a:pPr>
            <a:r>
              <a:rPr lang="en-GB" sz="2000">
                <a:solidFill>
                  <a:schemeClr val="dk2"/>
                </a:solidFill>
                <a:latin typeface="Lato Light"/>
                <a:ea typeface="Lato Light"/>
                <a:cs typeface="Lato Light"/>
                <a:sym typeface="Lato Light"/>
              </a:rPr>
              <a:t>Do you need their full working history &amp; qualifications included when they can just     attach their CV? Which leads into… </a:t>
            </a:r>
            <a:endParaRPr/>
          </a:p>
        </p:txBody>
      </p:sp>
      <p:sp>
        <p:nvSpPr>
          <p:cNvPr id="129" name="Google Shape;129;p7"/>
          <p:cNvSpPr txBox="1"/>
          <p:nvPr/>
        </p:nvSpPr>
        <p:spPr>
          <a:xfrm>
            <a:off x="313639" y="3428554"/>
            <a:ext cx="8435213" cy="1015663"/>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2"/>
              </a:buClr>
              <a:buSzPts val="2000"/>
              <a:buFont typeface="Arial"/>
              <a:buChar char="•"/>
            </a:pPr>
            <a:r>
              <a:rPr b="1" lang="en-GB" sz="2000">
                <a:solidFill>
                  <a:schemeClr val="dk2"/>
                </a:solidFill>
                <a:latin typeface="Lato Light"/>
                <a:ea typeface="Lato Light"/>
                <a:cs typeface="Lato Light"/>
                <a:sym typeface="Lato Light"/>
              </a:rPr>
              <a:t>Duplication! </a:t>
            </a:r>
            <a:r>
              <a:rPr lang="en-GB" sz="2000">
                <a:solidFill>
                  <a:schemeClr val="dk2"/>
                </a:solidFill>
                <a:latin typeface="Lato Light"/>
                <a:ea typeface="Lato Light"/>
                <a:cs typeface="Lato Light"/>
                <a:sym typeface="Lato Light"/>
              </a:rPr>
              <a:t>Many employers have application forms that ask for information that is on their CV!!! Why is this needed? Do you really want to spend hours reading through unnecessary info?</a:t>
            </a:r>
            <a:endParaRPr/>
          </a:p>
        </p:txBody>
      </p:sp>
      <p:sp>
        <p:nvSpPr>
          <p:cNvPr id="130" name="Google Shape;130;p7"/>
          <p:cNvSpPr txBox="1"/>
          <p:nvPr/>
        </p:nvSpPr>
        <p:spPr>
          <a:xfrm>
            <a:off x="313639" y="4574231"/>
            <a:ext cx="8242238" cy="193899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2"/>
              </a:buClr>
              <a:buSzPts val="2000"/>
              <a:buFont typeface="Arial"/>
              <a:buChar char="•"/>
            </a:pPr>
            <a:r>
              <a:rPr b="1" lang="en-GB" sz="2000">
                <a:solidFill>
                  <a:schemeClr val="dk2"/>
                </a:solidFill>
                <a:latin typeface="Lato Light"/>
                <a:ea typeface="Lato Light"/>
                <a:cs typeface="Lato Light"/>
                <a:sym typeface="Lato Light"/>
              </a:rPr>
              <a:t>Not understanding what is required of them </a:t>
            </a:r>
            <a:r>
              <a:rPr lang="en-GB" sz="2000">
                <a:solidFill>
                  <a:schemeClr val="dk2"/>
                </a:solidFill>
                <a:latin typeface="Lato Light"/>
                <a:ea typeface="Lato Light"/>
                <a:cs typeface="Lato Light"/>
                <a:sym typeface="Lato Light"/>
              </a:rPr>
              <a:t>– if they’re applying for a data analyst role that is home based where they send reports via email but the app form says ‘excellent oral communication skills’ they may be unsure what to say. ‘Interpersonal skills’ – this may confuse them, what does this mean exactly in terms of what the company is wanting?</a:t>
            </a:r>
            <a:endParaRPr/>
          </a:p>
        </p:txBody>
      </p:sp>
      <p:pic>
        <p:nvPicPr>
          <p:cNvPr id="131" name="Google Shape;131;p7"/>
          <p:cNvPicPr preferRelativeResize="0"/>
          <p:nvPr/>
        </p:nvPicPr>
        <p:blipFill rotWithShape="1">
          <a:blip r:embed="rId3">
            <a:alphaModFix/>
          </a:blip>
          <a:srcRect b="0" l="0" r="0" t="0"/>
          <a:stretch/>
        </p:blipFill>
        <p:spPr>
          <a:xfrm>
            <a:off x="8291612" y="-9741"/>
            <a:ext cx="914479" cy="914479"/>
          </a:xfrm>
          <a:prstGeom prst="rect">
            <a:avLst/>
          </a:prstGeom>
          <a:noFill/>
          <a:ln>
            <a:noFill/>
          </a:ln>
        </p:spPr>
      </p:pic>
      <p:pic>
        <p:nvPicPr>
          <p:cNvPr id="132" name="Google Shape;132;p7"/>
          <p:cNvPicPr preferRelativeResize="0"/>
          <p:nvPr/>
        </p:nvPicPr>
        <p:blipFill rotWithShape="1">
          <a:blip r:embed="rId4">
            <a:alphaModFix/>
          </a:blip>
          <a:srcRect b="0" l="13019" r="14681" t="0"/>
          <a:stretch/>
        </p:blipFill>
        <p:spPr>
          <a:xfrm>
            <a:off x="10343812" y="1622134"/>
            <a:ext cx="1275532" cy="13889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8"/>
          <p:cNvSpPr/>
          <p:nvPr/>
        </p:nvSpPr>
        <p:spPr>
          <a:xfrm>
            <a:off x="2381" y="446"/>
            <a:ext cx="12187238" cy="2450273"/>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38" name="Google Shape;138;p8"/>
          <p:cNvSpPr/>
          <p:nvPr/>
        </p:nvSpPr>
        <p:spPr>
          <a:xfrm>
            <a:off x="9803101" y="446"/>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39" name="Google Shape;139;p8"/>
          <p:cNvSpPr txBox="1"/>
          <p:nvPr/>
        </p:nvSpPr>
        <p:spPr>
          <a:xfrm>
            <a:off x="243126" y="346939"/>
            <a:ext cx="8651494" cy="144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chemeClr val="dk2"/>
                </a:solidFill>
                <a:latin typeface="Lato Light"/>
                <a:ea typeface="Lato Light"/>
                <a:cs typeface="Lato Light"/>
                <a:sym typeface="Lato Light"/>
              </a:rPr>
              <a:t>Job applications &amp; applying for jobs – Covering letters </a:t>
            </a:r>
            <a:endParaRPr/>
          </a:p>
        </p:txBody>
      </p:sp>
      <p:sp>
        <p:nvSpPr>
          <p:cNvPr id="140" name="Google Shape;140;p8"/>
          <p:cNvSpPr txBox="1"/>
          <p:nvPr/>
        </p:nvSpPr>
        <p:spPr>
          <a:xfrm>
            <a:off x="353961" y="2450719"/>
            <a:ext cx="8937523" cy="4186531"/>
          </a:xfrm>
          <a:prstGeom prst="rect">
            <a:avLst/>
          </a:prstGeom>
          <a:noFill/>
          <a:ln>
            <a:noFill/>
          </a:ln>
        </p:spPr>
        <p:txBody>
          <a:bodyPr anchorCtr="0" anchor="t" bIns="45700" lIns="91425" spcFirstLastPara="1" rIns="91425" wrap="square" tIns="45700">
            <a:spAutoFit/>
          </a:bodyPr>
          <a:lstStyle/>
          <a:p>
            <a:pPr indent="-342900" lvl="0" marL="342900" marR="0" rtl="0" algn="l">
              <a:lnSpc>
                <a:spcPct val="150000"/>
              </a:lnSpc>
              <a:spcBef>
                <a:spcPts val="0"/>
              </a:spcBef>
              <a:spcAft>
                <a:spcPts val="0"/>
              </a:spcAft>
              <a:buClr>
                <a:schemeClr val="dk2"/>
              </a:buClr>
              <a:buSzPts val="2000"/>
              <a:buFont typeface="Noto Sans Symbols"/>
              <a:buChar char="∙"/>
            </a:pPr>
            <a:r>
              <a:rPr lang="en-GB" sz="2000">
                <a:solidFill>
                  <a:schemeClr val="dk2"/>
                </a:solidFill>
                <a:latin typeface="Lato Light"/>
                <a:ea typeface="Lato Light"/>
                <a:cs typeface="Lato Light"/>
                <a:sym typeface="Lato Light"/>
              </a:rPr>
              <a:t>Many jobs don’t state whether they need one or not – could you be clear with this?</a:t>
            </a:r>
            <a:endParaRPr/>
          </a:p>
          <a:p>
            <a:pPr indent="-342900" lvl="0" marL="342900" marR="0" rtl="0" algn="l">
              <a:lnSpc>
                <a:spcPct val="150000"/>
              </a:lnSpc>
              <a:spcBef>
                <a:spcPts val="0"/>
              </a:spcBef>
              <a:spcAft>
                <a:spcPts val="0"/>
              </a:spcAft>
              <a:buClr>
                <a:schemeClr val="dk2"/>
              </a:buClr>
              <a:buSzPts val="2000"/>
              <a:buFont typeface="Noto Sans Symbols"/>
              <a:buChar char="∙"/>
            </a:pPr>
            <a:r>
              <a:rPr lang="en-GB" sz="2000">
                <a:solidFill>
                  <a:schemeClr val="dk2"/>
                </a:solidFill>
                <a:latin typeface="Lato Light"/>
                <a:ea typeface="Lato Light"/>
                <a:cs typeface="Lato Light"/>
                <a:sym typeface="Lato Light"/>
              </a:rPr>
              <a:t>What are they expected to write? Is there a social element included in this (they may not understand this) &amp; could you tell them what type of things to include?</a:t>
            </a:r>
            <a:endParaRPr/>
          </a:p>
          <a:p>
            <a:pPr indent="-342900" lvl="0" marL="342900" marR="0" rtl="0" algn="l">
              <a:lnSpc>
                <a:spcPct val="150000"/>
              </a:lnSpc>
              <a:spcBef>
                <a:spcPts val="0"/>
              </a:spcBef>
              <a:spcAft>
                <a:spcPts val="0"/>
              </a:spcAft>
              <a:buClr>
                <a:schemeClr val="dk2"/>
              </a:buClr>
              <a:buSzPts val="2000"/>
              <a:buFont typeface="Noto Sans Symbols"/>
              <a:buChar char="∙"/>
            </a:pPr>
            <a:r>
              <a:rPr lang="en-GB" sz="2000">
                <a:solidFill>
                  <a:schemeClr val="dk2"/>
                </a:solidFill>
                <a:latin typeface="Lato Light"/>
                <a:ea typeface="Lato Light"/>
                <a:cs typeface="Lato Light"/>
                <a:sym typeface="Lato Light"/>
              </a:rPr>
              <a:t>How long should it be? Could you tell them?</a:t>
            </a:r>
            <a:endParaRPr/>
          </a:p>
          <a:p>
            <a:pPr indent="-342900" lvl="0" marL="342900" marR="0" rtl="0" algn="l">
              <a:lnSpc>
                <a:spcPct val="150000"/>
              </a:lnSpc>
              <a:spcBef>
                <a:spcPts val="0"/>
              </a:spcBef>
              <a:spcAft>
                <a:spcPts val="0"/>
              </a:spcAft>
              <a:buClr>
                <a:schemeClr val="dk2"/>
              </a:buClr>
              <a:buSzPts val="2000"/>
              <a:buFont typeface="Noto Sans Symbols"/>
              <a:buChar char="∙"/>
            </a:pPr>
            <a:r>
              <a:rPr lang="en-GB" sz="2000">
                <a:solidFill>
                  <a:schemeClr val="dk2"/>
                </a:solidFill>
                <a:latin typeface="Lato Light"/>
                <a:ea typeface="Lato Light"/>
                <a:cs typeface="Lato Light"/>
                <a:sym typeface="Lato Light"/>
              </a:rPr>
              <a:t>How much of this goes towards whether they get interviewed or not?</a:t>
            </a:r>
            <a:endParaRPr/>
          </a:p>
          <a:p>
            <a:pPr indent="-342900" lvl="0" marL="342900" marR="0" rtl="0" algn="l">
              <a:lnSpc>
                <a:spcPct val="150000"/>
              </a:lnSpc>
              <a:spcBef>
                <a:spcPts val="0"/>
              </a:spcBef>
              <a:spcAft>
                <a:spcPts val="0"/>
              </a:spcAft>
              <a:buClr>
                <a:schemeClr val="dk2"/>
              </a:buClr>
              <a:buSzPts val="2000"/>
              <a:buFont typeface="Noto Sans Symbols"/>
              <a:buChar char="∙"/>
            </a:pPr>
            <a:r>
              <a:rPr lang="en-GB" sz="2000">
                <a:solidFill>
                  <a:schemeClr val="dk2"/>
                </a:solidFill>
                <a:latin typeface="Lato Light"/>
                <a:ea typeface="Lato Light"/>
                <a:cs typeface="Lato Light"/>
                <a:sym typeface="Lato Light"/>
              </a:rPr>
              <a:t>If they include too much will they not get an interview? Or too little?</a:t>
            </a:r>
            <a:endParaRPr/>
          </a:p>
          <a:p>
            <a:pPr indent="-342900" lvl="0" marL="342900" marR="0" rtl="0" algn="l">
              <a:lnSpc>
                <a:spcPct val="150000"/>
              </a:lnSpc>
              <a:spcBef>
                <a:spcPts val="0"/>
              </a:spcBef>
              <a:spcAft>
                <a:spcPts val="0"/>
              </a:spcAft>
              <a:buClr>
                <a:schemeClr val="dk2"/>
              </a:buClr>
              <a:buSzPts val="2000"/>
              <a:buFont typeface="Noto Sans Symbols"/>
              <a:buChar char="∙"/>
            </a:pPr>
            <a:r>
              <a:rPr lang="en-GB" sz="2000">
                <a:solidFill>
                  <a:schemeClr val="dk2"/>
                </a:solidFill>
                <a:latin typeface="Lato Light"/>
                <a:ea typeface="Lato Light"/>
                <a:cs typeface="Lato Light"/>
                <a:sym typeface="Lato Light"/>
              </a:rPr>
              <a:t>Do you really need an application form, Cover letter &amp; CV?</a:t>
            </a:r>
            <a:endParaRPr/>
          </a:p>
        </p:txBody>
      </p:sp>
      <p:pic>
        <p:nvPicPr>
          <p:cNvPr descr="Clipboard Checked with solid fill" id="141" name="Google Shape;141;p8"/>
          <p:cNvPicPr preferRelativeResize="0"/>
          <p:nvPr/>
        </p:nvPicPr>
        <p:blipFill rotWithShape="1">
          <a:blip r:embed="rId3">
            <a:alphaModFix/>
          </a:blip>
          <a:srcRect b="0" l="0" r="0" t="0"/>
          <a:stretch/>
        </p:blipFill>
        <p:spPr>
          <a:xfrm>
            <a:off x="4749002" y="1207704"/>
            <a:ext cx="914400" cy="91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9"/>
          <p:cNvSpPr/>
          <p:nvPr/>
        </p:nvSpPr>
        <p:spPr>
          <a:xfrm>
            <a:off x="2381" y="446"/>
            <a:ext cx="12187238" cy="2450273"/>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47" name="Google Shape;147;p9"/>
          <p:cNvSpPr/>
          <p:nvPr/>
        </p:nvSpPr>
        <p:spPr>
          <a:xfrm>
            <a:off x="9803101" y="446"/>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48" name="Google Shape;148;p9"/>
          <p:cNvSpPr txBox="1"/>
          <p:nvPr/>
        </p:nvSpPr>
        <p:spPr>
          <a:xfrm>
            <a:off x="353961" y="516194"/>
            <a:ext cx="9158749" cy="144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chemeClr val="dk2"/>
                </a:solidFill>
                <a:latin typeface="Lato Light"/>
                <a:ea typeface="Lato Light"/>
                <a:cs typeface="Lato Light"/>
                <a:sym typeface="Lato Light"/>
              </a:rPr>
              <a:t>Job applications &amp; applying for jobs – CV’s</a:t>
            </a:r>
            <a:endParaRPr/>
          </a:p>
        </p:txBody>
      </p:sp>
      <p:sp>
        <p:nvSpPr>
          <p:cNvPr id="149" name="Google Shape;149;p9"/>
          <p:cNvSpPr txBox="1"/>
          <p:nvPr/>
        </p:nvSpPr>
        <p:spPr>
          <a:xfrm>
            <a:off x="235974" y="2789932"/>
            <a:ext cx="8937523" cy="3018262"/>
          </a:xfrm>
          <a:prstGeom prst="rect">
            <a:avLst/>
          </a:prstGeom>
          <a:noFill/>
          <a:ln>
            <a:noFill/>
          </a:ln>
        </p:spPr>
        <p:txBody>
          <a:bodyPr anchorCtr="0" anchor="t" bIns="45700" lIns="91425" spcFirstLastPara="1" rIns="91425" wrap="square" tIns="45700">
            <a:spAutoFit/>
          </a:bodyPr>
          <a:lstStyle/>
          <a:p>
            <a:pPr indent="-342900" lvl="0" marL="342900" marR="0" rtl="0" algn="l">
              <a:lnSpc>
                <a:spcPct val="115000"/>
              </a:lnSpc>
              <a:spcBef>
                <a:spcPts val="0"/>
              </a:spcBef>
              <a:spcAft>
                <a:spcPts val="0"/>
              </a:spcAft>
              <a:buClr>
                <a:schemeClr val="dk2"/>
              </a:buClr>
              <a:buSzPts val="2000"/>
              <a:buFont typeface="Noto Sans Symbols"/>
              <a:buChar char="∙"/>
            </a:pPr>
            <a:r>
              <a:rPr lang="en-GB" sz="2000">
                <a:solidFill>
                  <a:schemeClr val="dk2"/>
                </a:solidFill>
                <a:latin typeface="Lato Light"/>
                <a:ea typeface="Lato Light"/>
                <a:cs typeface="Lato Light"/>
                <a:sym typeface="Lato Light"/>
              </a:rPr>
              <a:t>Do you state how long it should be?</a:t>
            </a:r>
            <a:endParaRPr/>
          </a:p>
          <a:p>
            <a:pPr indent="-215900" lvl="0" marL="342900" marR="0" rtl="0" algn="l">
              <a:lnSpc>
                <a:spcPct val="115000"/>
              </a:lnSpc>
              <a:spcBef>
                <a:spcPts val="0"/>
              </a:spcBef>
              <a:spcAft>
                <a:spcPts val="0"/>
              </a:spcAft>
              <a:buClr>
                <a:schemeClr val="dk1"/>
              </a:buClr>
              <a:buSzPts val="2000"/>
              <a:buFont typeface="Noto Sans Symbols"/>
              <a:buNone/>
            </a:pPr>
            <a:r>
              <a:t/>
            </a:r>
            <a:endParaRPr sz="2000">
              <a:solidFill>
                <a:schemeClr val="dk2"/>
              </a:solidFill>
              <a:latin typeface="Lato Light"/>
              <a:ea typeface="Lato Light"/>
              <a:cs typeface="Lato Light"/>
              <a:sym typeface="Lato Light"/>
            </a:endParaRPr>
          </a:p>
          <a:p>
            <a:pPr indent="-342900" lvl="0" marL="342900" marR="0" rtl="0" algn="l">
              <a:lnSpc>
                <a:spcPct val="115000"/>
              </a:lnSpc>
              <a:spcBef>
                <a:spcPts val="0"/>
              </a:spcBef>
              <a:spcAft>
                <a:spcPts val="0"/>
              </a:spcAft>
              <a:buClr>
                <a:schemeClr val="dk2"/>
              </a:buClr>
              <a:buSzPts val="2000"/>
              <a:buFont typeface="Noto Sans Symbols"/>
              <a:buChar char="∙"/>
            </a:pPr>
            <a:r>
              <a:rPr lang="en-GB" sz="2000">
                <a:solidFill>
                  <a:schemeClr val="dk2"/>
                </a:solidFill>
                <a:latin typeface="Lato Light"/>
                <a:ea typeface="Lato Light"/>
                <a:cs typeface="Lato Light"/>
                <a:sym typeface="Lato Light"/>
              </a:rPr>
              <a:t>Could you ask for just a CV but not an application form or cover letter? (Could they not just add more info into the CV if required &amp; could you tell them what to include?)</a:t>
            </a:r>
            <a:endParaRPr/>
          </a:p>
          <a:p>
            <a:pPr indent="-215900" lvl="0" marL="342900" marR="0" rtl="0" algn="l">
              <a:lnSpc>
                <a:spcPct val="115000"/>
              </a:lnSpc>
              <a:spcBef>
                <a:spcPts val="0"/>
              </a:spcBef>
              <a:spcAft>
                <a:spcPts val="0"/>
              </a:spcAft>
              <a:buClr>
                <a:schemeClr val="dk1"/>
              </a:buClr>
              <a:buSzPts val="2000"/>
              <a:buFont typeface="Noto Sans Symbols"/>
              <a:buNone/>
            </a:pPr>
            <a:r>
              <a:t/>
            </a:r>
            <a:endParaRPr sz="2000">
              <a:solidFill>
                <a:schemeClr val="dk2"/>
              </a:solidFill>
              <a:latin typeface="Lato Light"/>
              <a:ea typeface="Lato Light"/>
              <a:cs typeface="Lato Light"/>
              <a:sym typeface="Lato Light"/>
            </a:endParaRPr>
          </a:p>
          <a:p>
            <a:pPr indent="-342900" lvl="0" marL="342900" marR="0" rtl="0" algn="l">
              <a:lnSpc>
                <a:spcPct val="115000"/>
              </a:lnSpc>
              <a:spcBef>
                <a:spcPts val="1000"/>
              </a:spcBef>
              <a:spcAft>
                <a:spcPts val="0"/>
              </a:spcAft>
              <a:buClr>
                <a:schemeClr val="dk2"/>
              </a:buClr>
              <a:buSzPts val="2000"/>
              <a:buFont typeface="Noto Sans Symbols"/>
              <a:buChar char="∙"/>
            </a:pPr>
            <a:r>
              <a:rPr lang="en-GB" sz="2000">
                <a:solidFill>
                  <a:schemeClr val="dk2"/>
                </a:solidFill>
                <a:latin typeface="Lato Light"/>
                <a:ea typeface="Lato Light"/>
                <a:cs typeface="Lato Light"/>
                <a:sym typeface="Lato Light"/>
              </a:rPr>
              <a:t>Could you state what exactly you need to see? I.e. 5 year employment history, qualifications, skills?</a:t>
            </a:r>
            <a:endParaRPr/>
          </a:p>
        </p:txBody>
      </p:sp>
      <p:pic>
        <p:nvPicPr>
          <p:cNvPr id="150" name="Google Shape;150;p9"/>
          <p:cNvPicPr preferRelativeResize="0"/>
          <p:nvPr/>
        </p:nvPicPr>
        <p:blipFill rotWithShape="1">
          <a:blip r:embed="rId3">
            <a:alphaModFix/>
          </a:blip>
          <a:srcRect b="0" l="0" r="0" t="0"/>
          <a:stretch/>
        </p:blipFill>
        <p:spPr>
          <a:xfrm>
            <a:off x="1764811" y="1322988"/>
            <a:ext cx="914479" cy="91447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0"/>
          <p:cNvSpPr/>
          <p:nvPr/>
        </p:nvSpPr>
        <p:spPr>
          <a:xfrm>
            <a:off x="2381" y="446"/>
            <a:ext cx="12187238" cy="1893009"/>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56" name="Google Shape;156;p10"/>
          <p:cNvSpPr/>
          <p:nvPr/>
        </p:nvSpPr>
        <p:spPr>
          <a:xfrm>
            <a:off x="9803101" y="446"/>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57" name="Google Shape;157;p10"/>
          <p:cNvSpPr txBox="1"/>
          <p:nvPr/>
        </p:nvSpPr>
        <p:spPr>
          <a:xfrm>
            <a:off x="321353" y="152627"/>
            <a:ext cx="9158749" cy="144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chemeClr val="dk2"/>
                </a:solidFill>
                <a:latin typeface="Lato Light"/>
                <a:ea typeface="Lato Light"/>
                <a:cs typeface="Lato Light"/>
                <a:sym typeface="Lato Light"/>
              </a:rPr>
              <a:t>Waiting to hear if they have an interview or not</a:t>
            </a:r>
            <a:endParaRPr/>
          </a:p>
        </p:txBody>
      </p:sp>
      <p:sp>
        <p:nvSpPr>
          <p:cNvPr id="158" name="Google Shape;158;p10"/>
          <p:cNvSpPr txBox="1"/>
          <p:nvPr/>
        </p:nvSpPr>
        <p:spPr>
          <a:xfrm>
            <a:off x="239699" y="2045636"/>
            <a:ext cx="8937523" cy="4659737"/>
          </a:xfrm>
          <a:prstGeom prst="rect">
            <a:avLst/>
          </a:prstGeom>
          <a:noFill/>
          <a:ln>
            <a:noFill/>
          </a:ln>
        </p:spPr>
        <p:txBody>
          <a:bodyPr anchorCtr="0" anchor="t" bIns="45700" lIns="91425" spcFirstLastPara="1" rIns="91425" wrap="square" tIns="45700">
            <a:spAutoFit/>
          </a:bodyPr>
          <a:lstStyle/>
          <a:p>
            <a:pPr indent="-342900" lvl="0" marL="342900" marR="0" rtl="0" algn="l">
              <a:lnSpc>
                <a:spcPct val="115000"/>
              </a:lnSpc>
              <a:spcBef>
                <a:spcPts val="0"/>
              </a:spcBef>
              <a:spcAft>
                <a:spcPts val="0"/>
              </a:spcAft>
              <a:buClr>
                <a:schemeClr val="dk2"/>
              </a:buClr>
              <a:buSzPts val="2000"/>
              <a:buFont typeface="Arial"/>
              <a:buChar char="•"/>
            </a:pPr>
            <a:r>
              <a:rPr lang="en-GB" sz="2000">
                <a:solidFill>
                  <a:schemeClr val="dk2"/>
                </a:solidFill>
                <a:latin typeface="Lato Light"/>
                <a:ea typeface="Lato Light"/>
                <a:cs typeface="Lato Light"/>
                <a:sym typeface="Lato Light"/>
              </a:rPr>
              <a:t>Please appreciate that jobseekers may be applying for dozens of jobs and don’t have the time or energy to spend hours on each application (with no guarantee of even hearing back from you)</a:t>
            </a:r>
            <a:endParaRPr/>
          </a:p>
          <a:p>
            <a:pPr indent="-342900" lvl="0" marL="342900" marR="0" rtl="0" algn="l">
              <a:lnSpc>
                <a:spcPct val="115000"/>
              </a:lnSpc>
              <a:spcBef>
                <a:spcPts val="0"/>
              </a:spcBef>
              <a:spcAft>
                <a:spcPts val="0"/>
              </a:spcAft>
              <a:buClr>
                <a:schemeClr val="dk2"/>
              </a:buClr>
              <a:buSzPts val="2000"/>
              <a:buFont typeface="Arial"/>
              <a:buChar char="•"/>
            </a:pPr>
            <a:r>
              <a:rPr lang="en-GB" sz="2000">
                <a:solidFill>
                  <a:schemeClr val="dk2"/>
                </a:solidFill>
                <a:latin typeface="Lato Light"/>
                <a:ea typeface="Lato Light"/>
                <a:cs typeface="Lato Light"/>
                <a:sym typeface="Lato Light"/>
              </a:rPr>
              <a:t>Please try to respond to everyone, even if it’s a generated email</a:t>
            </a:r>
            <a:endParaRPr/>
          </a:p>
          <a:p>
            <a:pPr indent="-342900" lvl="0" marL="342900" marR="0" rtl="0" algn="l">
              <a:lnSpc>
                <a:spcPct val="115000"/>
              </a:lnSpc>
              <a:spcBef>
                <a:spcPts val="0"/>
              </a:spcBef>
              <a:spcAft>
                <a:spcPts val="0"/>
              </a:spcAft>
              <a:buClr>
                <a:schemeClr val="dk2"/>
              </a:buClr>
              <a:buSzPts val="2000"/>
              <a:buFont typeface="Arial"/>
              <a:buChar char="•"/>
            </a:pPr>
            <a:r>
              <a:rPr lang="en-GB" sz="2000">
                <a:solidFill>
                  <a:schemeClr val="dk2"/>
                </a:solidFill>
                <a:latin typeface="Lato Light"/>
                <a:ea typeface="Lato Light"/>
                <a:cs typeface="Lato Light"/>
                <a:sym typeface="Lato Light"/>
              </a:rPr>
              <a:t>Could you ask them on the application their preference of contacting them – email/phone? Could you tell them when they’ll hear from you? They may get anxious of an unexpected call</a:t>
            </a:r>
            <a:endParaRPr/>
          </a:p>
          <a:p>
            <a:pPr indent="-342900" lvl="0" marL="342900" marR="0" rtl="0" algn="l">
              <a:lnSpc>
                <a:spcPct val="115000"/>
              </a:lnSpc>
              <a:spcBef>
                <a:spcPts val="0"/>
              </a:spcBef>
              <a:spcAft>
                <a:spcPts val="0"/>
              </a:spcAft>
              <a:buClr>
                <a:schemeClr val="dk2"/>
              </a:buClr>
              <a:buSzPts val="2000"/>
              <a:buFont typeface="Arial"/>
              <a:buChar char="•"/>
            </a:pPr>
            <a:r>
              <a:rPr lang="en-GB" sz="2000">
                <a:solidFill>
                  <a:schemeClr val="dk2"/>
                </a:solidFill>
                <a:latin typeface="Lato Light"/>
                <a:ea typeface="Lato Light"/>
                <a:cs typeface="Lato Light"/>
                <a:sym typeface="Lato Light"/>
              </a:rPr>
              <a:t>They may be anxiously waiting for days/weeks to hear &amp; may never hear from you. They may email the company asking for updates &amp; become more frustrated if they don’t hear!</a:t>
            </a:r>
            <a:endParaRPr/>
          </a:p>
          <a:p>
            <a:pPr indent="-342900" lvl="0" marL="342900" marR="0" rtl="0" algn="l">
              <a:lnSpc>
                <a:spcPct val="115000"/>
              </a:lnSpc>
              <a:spcBef>
                <a:spcPts val="0"/>
              </a:spcBef>
              <a:spcAft>
                <a:spcPts val="0"/>
              </a:spcAft>
              <a:buClr>
                <a:schemeClr val="dk2"/>
              </a:buClr>
              <a:buSzPts val="2000"/>
              <a:buFont typeface="Arial"/>
              <a:buChar char="•"/>
            </a:pPr>
            <a:r>
              <a:rPr lang="en-GB" sz="2000">
                <a:solidFill>
                  <a:schemeClr val="dk2"/>
                </a:solidFill>
                <a:latin typeface="Lato Light"/>
                <a:ea typeface="Lato Light"/>
                <a:cs typeface="Lato Light"/>
                <a:sym typeface="Lato Light"/>
              </a:rPr>
              <a:t>If they do gain an interview – please bear in mind that they may have problems travelling to a venue/the time of the interview/anxiety. Are there any ways you could help with this?</a:t>
            </a:r>
            <a:endParaRPr/>
          </a:p>
        </p:txBody>
      </p:sp>
      <p:pic>
        <p:nvPicPr>
          <p:cNvPr descr="Stopwatch with solid fill" id="159" name="Google Shape;159;p10"/>
          <p:cNvPicPr preferRelativeResize="0"/>
          <p:nvPr/>
        </p:nvPicPr>
        <p:blipFill rotWithShape="1">
          <a:blip r:embed="rId3">
            <a:alphaModFix/>
          </a:blip>
          <a:srcRect b="0" l="0" r="0" t="0"/>
          <a:stretch/>
        </p:blipFill>
        <p:spPr>
          <a:xfrm>
            <a:off x="4612813" y="843995"/>
            <a:ext cx="838309" cy="83830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1"/>
          <p:cNvSpPr/>
          <p:nvPr/>
        </p:nvSpPr>
        <p:spPr>
          <a:xfrm>
            <a:off x="2381" y="446"/>
            <a:ext cx="12187238" cy="1893009"/>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65" name="Google Shape;165;p11"/>
          <p:cNvSpPr/>
          <p:nvPr/>
        </p:nvSpPr>
        <p:spPr>
          <a:xfrm>
            <a:off x="9803100" y="446"/>
            <a:ext cx="1640815"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66" name="Google Shape;166;p11"/>
          <p:cNvSpPr txBox="1"/>
          <p:nvPr/>
        </p:nvSpPr>
        <p:spPr>
          <a:xfrm>
            <a:off x="331412" y="444901"/>
            <a:ext cx="9158749"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chemeClr val="dk2"/>
                </a:solidFill>
                <a:latin typeface="Lato Light"/>
                <a:ea typeface="Lato Light"/>
                <a:cs typeface="Lato Light"/>
                <a:sym typeface="Lato Light"/>
              </a:rPr>
              <a:t>The interview process</a:t>
            </a:r>
            <a:endParaRPr/>
          </a:p>
        </p:txBody>
      </p:sp>
      <p:sp>
        <p:nvSpPr>
          <p:cNvPr id="167" name="Google Shape;167;p11"/>
          <p:cNvSpPr txBox="1"/>
          <p:nvPr/>
        </p:nvSpPr>
        <p:spPr>
          <a:xfrm>
            <a:off x="239699" y="2045636"/>
            <a:ext cx="8937523" cy="4672818"/>
          </a:xfrm>
          <a:prstGeom prst="rect">
            <a:avLst/>
          </a:prstGeom>
          <a:noFill/>
          <a:ln>
            <a:noFill/>
          </a:ln>
        </p:spPr>
        <p:txBody>
          <a:bodyPr anchorCtr="0" anchor="t" bIns="45700" lIns="91425" spcFirstLastPara="1" rIns="91425" wrap="square" tIns="45700">
            <a:spAutoFit/>
          </a:bodyPr>
          <a:lstStyle/>
          <a:p>
            <a:pPr indent="-342900" lvl="0" marL="342900" marR="0" rtl="0" algn="l">
              <a:lnSpc>
                <a:spcPct val="115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Finding the interview venue! </a:t>
            </a:r>
            <a:r>
              <a:rPr lang="en-GB" sz="2000">
                <a:solidFill>
                  <a:schemeClr val="dk2"/>
                </a:solidFill>
                <a:latin typeface="Lato Light"/>
                <a:ea typeface="Lato Light"/>
                <a:cs typeface="Lato Light"/>
                <a:sym typeface="Lato Light"/>
              </a:rPr>
              <a:t>They need extra support/instructions in how to find a building or room. Vague instructions like it’s on x street may not be enough. This may also include how to get into the building if there’s’ different entrance points. </a:t>
            </a:r>
            <a:endParaRPr/>
          </a:p>
          <a:p>
            <a:pPr indent="-342900" lvl="0" marL="342900" marR="0" rtl="0" algn="l">
              <a:lnSpc>
                <a:spcPct val="115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Interview method </a:t>
            </a:r>
            <a:r>
              <a:rPr lang="en-GB" sz="2000">
                <a:solidFill>
                  <a:schemeClr val="dk2"/>
                </a:solidFill>
                <a:latin typeface="Lato Light"/>
                <a:ea typeface="Lato Light"/>
                <a:cs typeface="Lato Light"/>
                <a:sym typeface="Lato Light"/>
              </a:rPr>
              <a:t>– if possible could you ask the interview which method is best for them? Some really struggle with phone calls &amp; others with face to face. If you can’t adjust to their needs at least ask yourself is the interview method actually relevant to the role? For example if their job doesn’t entail being on the phone but the interview is over the phone, is this right?</a:t>
            </a:r>
            <a:endParaRPr/>
          </a:p>
          <a:p>
            <a:pPr indent="-342900" lvl="0" marL="342900" marR="0" rtl="0" algn="l">
              <a:lnSpc>
                <a:spcPct val="115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Unpredictable interview process </a:t>
            </a:r>
            <a:r>
              <a:rPr lang="en-GB" sz="2000">
                <a:solidFill>
                  <a:schemeClr val="dk2"/>
                </a:solidFill>
                <a:latin typeface="Lato Light"/>
                <a:ea typeface="Lato Light"/>
                <a:cs typeface="Lato Light"/>
                <a:sym typeface="Lato Light"/>
              </a:rPr>
              <a:t>– whilst you can’t just give them the job, there are ways to help them present the best version of themselves. Knowing what sort of questions they may face may help, as will knowing if they have to do a presentation &amp; the topic beforehand! </a:t>
            </a:r>
            <a:endParaRPr/>
          </a:p>
        </p:txBody>
      </p:sp>
      <p:sp>
        <p:nvSpPr>
          <p:cNvPr id="168" name="Google Shape;168;p11"/>
          <p:cNvSpPr txBox="1"/>
          <p:nvPr/>
        </p:nvSpPr>
        <p:spPr>
          <a:xfrm>
            <a:off x="465643" y="1171183"/>
            <a:ext cx="834758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000">
                <a:solidFill>
                  <a:schemeClr val="dk2"/>
                </a:solidFill>
                <a:latin typeface="Lato Light"/>
                <a:ea typeface="Lato Light"/>
                <a:cs typeface="Lato Light"/>
                <a:sym typeface="Lato Light"/>
              </a:rPr>
              <a:t>There are many things that an autistic person may struggle with during an interview:</a:t>
            </a:r>
            <a:endParaRPr/>
          </a:p>
        </p:txBody>
      </p:sp>
      <p:pic>
        <p:nvPicPr>
          <p:cNvPr descr="Chat bubble outline" id="169" name="Google Shape;169;p11"/>
          <p:cNvPicPr preferRelativeResize="0"/>
          <p:nvPr/>
        </p:nvPicPr>
        <p:blipFill rotWithShape="1">
          <a:blip r:embed="rId3">
            <a:alphaModFix/>
          </a:blip>
          <a:srcRect b="0" l="0" r="0" t="0"/>
          <a:stretch/>
        </p:blipFill>
        <p:spPr>
          <a:xfrm>
            <a:off x="7817028" y="139546"/>
            <a:ext cx="1136968" cy="1136968"/>
          </a:xfrm>
          <a:prstGeom prst="rect">
            <a:avLst/>
          </a:prstGeom>
          <a:noFill/>
          <a:ln>
            <a:noFill/>
          </a:ln>
        </p:spPr>
      </p:pic>
      <p:pic>
        <p:nvPicPr>
          <p:cNvPr id="170" name="Google Shape;170;p11"/>
          <p:cNvPicPr preferRelativeResize="0"/>
          <p:nvPr/>
        </p:nvPicPr>
        <p:blipFill rotWithShape="1">
          <a:blip r:embed="rId4">
            <a:alphaModFix/>
          </a:blip>
          <a:srcRect b="0" l="0" r="0" t="0"/>
          <a:stretch/>
        </p:blipFill>
        <p:spPr>
          <a:xfrm>
            <a:off x="9839283" y="2133600"/>
            <a:ext cx="1604633" cy="1067810"/>
          </a:xfrm>
          <a:prstGeom prst="rect">
            <a:avLst/>
          </a:prstGeom>
          <a:noFill/>
          <a:ln>
            <a:noFill/>
          </a:ln>
        </p:spPr>
      </p:pic>
      <p:pic>
        <p:nvPicPr>
          <p:cNvPr id="171" name="Google Shape;171;p11"/>
          <p:cNvPicPr preferRelativeResize="0"/>
          <p:nvPr/>
        </p:nvPicPr>
        <p:blipFill rotWithShape="1">
          <a:blip r:embed="rId5">
            <a:alphaModFix/>
          </a:blip>
          <a:srcRect b="0" l="0" r="0" t="0"/>
          <a:stretch/>
        </p:blipFill>
        <p:spPr>
          <a:xfrm>
            <a:off x="9757394" y="3400611"/>
            <a:ext cx="1640815" cy="820408"/>
          </a:xfrm>
          <a:prstGeom prst="rect">
            <a:avLst/>
          </a:prstGeom>
          <a:noFill/>
          <a:ln>
            <a:noFill/>
          </a:ln>
        </p:spPr>
      </p:pic>
      <p:pic>
        <p:nvPicPr>
          <p:cNvPr id="172" name="Google Shape;172;p11"/>
          <p:cNvPicPr preferRelativeResize="0"/>
          <p:nvPr/>
        </p:nvPicPr>
        <p:blipFill rotWithShape="1">
          <a:blip r:embed="rId6">
            <a:alphaModFix/>
          </a:blip>
          <a:srcRect b="0" l="0" r="0" t="0"/>
          <a:stretch/>
        </p:blipFill>
        <p:spPr>
          <a:xfrm>
            <a:off x="9803099" y="4420220"/>
            <a:ext cx="1661586" cy="820408"/>
          </a:xfrm>
          <a:prstGeom prst="rect">
            <a:avLst/>
          </a:prstGeom>
          <a:noFill/>
          <a:ln>
            <a:noFill/>
          </a:ln>
        </p:spPr>
      </p:pic>
      <p:pic>
        <p:nvPicPr>
          <p:cNvPr id="173" name="Google Shape;173;p11"/>
          <p:cNvPicPr preferRelativeResize="0"/>
          <p:nvPr/>
        </p:nvPicPr>
        <p:blipFill rotWithShape="1">
          <a:blip r:embed="rId7">
            <a:alphaModFix/>
          </a:blip>
          <a:srcRect b="0" l="0" r="0" t="0"/>
          <a:stretch/>
        </p:blipFill>
        <p:spPr>
          <a:xfrm>
            <a:off x="9757394" y="5402905"/>
            <a:ext cx="1768355" cy="99027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2"/>
          <p:cNvSpPr/>
          <p:nvPr/>
        </p:nvSpPr>
        <p:spPr>
          <a:xfrm>
            <a:off x="2381" y="446"/>
            <a:ext cx="12187238" cy="1893009"/>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79" name="Google Shape;179;p12"/>
          <p:cNvSpPr/>
          <p:nvPr/>
        </p:nvSpPr>
        <p:spPr>
          <a:xfrm>
            <a:off x="9803100" y="446"/>
            <a:ext cx="1683663"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80" name="Google Shape;180;p12"/>
          <p:cNvSpPr txBox="1"/>
          <p:nvPr/>
        </p:nvSpPr>
        <p:spPr>
          <a:xfrm>
            <a:off x="331412" y="444901"/>
            <a:ext cx="9158749"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chemeClr val="dk2"/>
                </a:solidFill>
                <a:latin typeface="Lato Light"/>
                <a:ea typeface="Lato Light"/>
                <a:cs typeface="Lato Light"/>
                <a:sym typeface="Lato Light"/>
              </a:rPr>
              <a:t>The interview process</a:t>
            </a:r>
            <a:endParaRPr/>
          </a:p>
        </p:txBody>
      </p:sp>
      <p:sp>
        <p:nvSpPr>
          <p:cNvPr id="181" name="Google Shape;181;p12"/>
          <p:cNvSpPr txBox="1"/>
          <p:nvPr/>
        </p:nvSpPr>
        <p:spPr>
          <a:xfrm>
            <a:off x="239699" y="2045636"/>
            <a:ext cx="8937523" cy="3372205"/>
          </a:xfrm>
          <a:prstGeom prst="rect">
            <a:avLst/>
          </a:prstGeom>
          <a:noFill/>
          <a:ln>
            <a:noFill/>
          </a:ln>
        </p:spPr>
        <p:txBody>
          <a:bodyPr anchorCtr="0" anchor="t" bIns="45700" lIns="91425" spcFirstLastPara="1" rIns="91425" wrap="square" tIns="45700">
            <a:spAutoFit/>
          </a:bodyPr>
          <a:lstStyle/>
          <a:p>
            <a:pPr indent="-342900" lvl="0" marL="342900" marR="0" rtl="0" algn="l">
              <a:lnSpc>
                <a:spcPct val="115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Shaking hands &amp; initial impressions </a:t>
            </a:r>
            <a:r>
              <a:rPr lang="en-GB" sz="2000">
                <a:solidFill>
                  <a:schemeClr val="dk2"/>
                </a:solidFill>
                <a:latin typeface="Lato Light"/>
                <a:ea typeface="Lato Light"/>
                <a:cs typeface="Lato Light"/>
                <a:sym typeface="Lato Light"/>
              </a:rPr>
              <a:t>– May not know correct social way! May act ‘inappropriate’ without knowing!</a:t>
            </a:r>
            <a:endParaRPr/>
          </a:p>
          <a:p>
            <a:pPr indent="-215900" lvl="0" marL="342900" marR="0" rtl="0" algn="l">
              <a:lnSpc>
                <a:spcPct val="115000"/>
              </a:lnSpc>
              <a:spcBef>
                <a:spcPts val="0"/>
              </a:spcBef>
              <a:spcAft>
                <a:spcPts val="0"/>
              </a:spcAft>
              <a:buClr>
                <a:schemeClr val="dk1"/>
              </a:buClr>
              <a:buSzPts val="2000"/>
              <a:buFont typeface="Noto Sans Symbols"/>
              <a:buNone/>
            </a:pPr>
            <a:r>
              <a:t/>
            </a:r>
            <a:endParaRPr sz="2000">
              <a:solidFill>
                <a:schemeClr val="dk2"/>
              </a:solidFill>
              <a:latin typeface="Lato Light"/>
              <a:ea typeface="Lato Light"/>
              <a:cs typeface="Lato Light"/>
              <a:sym typeface="Lato Light"/>
            </a:endParaRPr>
          </a:p>
          <a:p>
            <a:pPr indent="-342900" lvl="0" marL="342900" marR="0" rtl="0" algn="l">
              <a:lnSpc>
                <a:spcPct val="115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Eye contact </a:t>
            </a:r>
            <a:r>
              <a:rPr lang="en-GB" sz="2000">
                <a:solidFill>
                  <a:schemeClr val="dk2"/>
                </a:solidFill>
                <a:latin typeface="Lato Light"/>
                <a:ea typeface="Lato Light"/>
                <a:cs typeface="Lato Light"/>
                <a:sym typeface="Lato Light"/>
              </a:rPr>
              <a:t>– may really struggle with this</a:t>
            </a:r>
            <a:endParaRPr/>
          </a:p>
          <a:p>
            <a:pPr indent="-215900" lvl="0" marL="342900" marR="0" rtl="0" algn="l">
              <a:lnSpc>
                <a:spcPct val="115000"/>
              </a:lnSpc>
              <a:spcBef>
                <a:spcPts val="0"/>
              </a:spcBef>
              <a:spcAft>
                <a:spcPts val="0"/>
              </a:spcAft>
              <a:buClr>
                <a:schemeClr val="dk1"/>
              </a:buClr>
              <a:buSzPts val="2000"/>
              <a:buFont typeface="Noto Sans Symbols"/>
              <a:buNone/>
            </a:pPr>
            <a:r>
              <a:t/>
            </a:r>
            <a:endParaRPr sz="2000">
              <a:solidFill>
                <a:schemeClr val="dk2"/>
              </a:solidFill>
              <a:latin typeface="Lato Light"/>
              <a:ea typeface="Lato Light"/>
              <a:cs typeface="Lato Light"/>
              <a:sym typeface="Lato Light"/>
            </a:endParaRPr>
          </a:p>
          <a:p>
            <a:pPr indent="-342900" lvl="0" marL="342900" marR="0" rtl="0" algn="l">
              <a:lnSpc>
                <a:spcPct val="115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Social interaction </a:t>
            </a:r>
            <a:r>
              <a:rPr lang="en-GB" sz="2000">
                <a:solidFill>
                  <a:schemeClr val="dk2"/>
                </a:solidFill>
                <a:latin typeface="Lato Light"/>
                <a:ea typeface="Lato Light"/>
                <a:cs typeface="Lato Light"/>
                <a:sym typeface="Lato Light"/>
              </a:rPr>
              <a:t>– may not possess adequate social skills, but may be able to do the job!</a:t>
            </a:r>
            <a:endParaRPr/>
          </a:p>
          <a:p>
            <a:pPr indent="-215900" lvl="0" marL="342900" marR="0" rtl="0" algn="l">
              <a:lnSpc>
                <a:spcPct val="115000"/>
              </a:lnSpc>
              <a:spcBef>
                <a:spcPts val="0"/>
              </a:spcBef>
              <a:spcAft>
                <a:spcPts val="0"/>
              </a:spcAft>
              <a:buClr>
                <a:schemeClr val="dk1"/>
              </a:buClr>
              <a:buSzPts val="2000"/>
              <a:buFont typeface="Noto Sans Symbols"/>
              <a:buNone/>
            </a:pPr>
            <a:r>
              <a:t/>
            </a:r>
            <a:endParaRPr sz="2000">
              <a:solidFill>
                <a:schemeClr val="dk2"/>
              </a:solidFill>
              <a:latin typeface="Lato Light"/>
              <a:ea typeface="Lato Light"/>
              <a:cs typeface="Lato Light"/>
              <a:sym typeface="Lato Light"/>
            </a:endParaRPr>
          </a:p>
          <a:p>
            <a:pPr indent="-342900" lvl="0" marL="342900" marR="0" rtl="0" algn="l">
              <a:lnSpc>
                <a:spcPct val="115000"/>
              </a:lnSpc>
              <a:spcBef>
                <a:spcPts val="100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Being asked questions on the spot </a:t>
            </a:r>
            <a:r>
              <a:rPr lang="en-GB" sz="2000">
                <a:solidFill>
                  <a:schemeClr val="dk2"/>
                </a:solidFill>
                <a:latin typeface="Lato Light"/>
                <a:ea typeface="Lato Light"/>
                <a:cs typeface="Lato Light"/>
                <a:sym typeface="Lato Light"/>
              </a:rPr>
              <a:t>– could cause anxiety, mind may go blank</a:t>
            </a:r>
            <a:endParaRPr/>
          </a:p>
        </p:txBody>
      </p:sp>
      <p:pic>
        <p:nvPicPr>
          <p:cNvPr id="182" name="Google Shape;182;p12"/>
          <p:cNvPicPr preferRelativeResize="0"/>
          <p:nvPr/>
        </p:nvPicPr>
        <p:blipFill rotWithShape="1">
          <a:blip r:embed="rId3">
            <a:alphaModFix/>
          </a:blip>
          <a:srcRect b="0" l="0" r="0" t="0"/>
          <a:stretch/>
        </p:blipFill>
        <p:spPr>
          <a:xfrm>
            <a:off x="5997029" y="155768"/>
            <a:ext cx="1140051" cy="1133954"/>
          </a:xfrm>
          <a:prstGeom prst="rect">
            <a:avLst/>
          </a:prstGeom>
          <a:noFill/>
          <a:ln>
            <a:noFill/>
          </a:ln>
        </p:spPr>
      </p:pic>
      <p:pic>
        <p:nvPicPr>
          <p:cNvPr id="183" name="Google Shape;183;p12"/>
          <p:cNvPicPr preferRelativeResize="0"/>
          <p:nvPr/>
        </p:nvPicPr>
        <p:blipFill rotWithShape="1">
          <a:blip r:embed="rId4">
            <a:alphaModFix/>
          </a:blip>
          <a:srcRect b="0" l="0" r="0" t="0"/>
          <a:stretch/>
        </p:blipFill>
        <p:spPr>
          <a:xfrm>
            <a:off x="9810846" y="2045636"/>
            <a:ext cx="1683663" cy="1261122"/>
          </a:xfrm>
          <a:prstGeom prst="rect">
            <a:avLst/>
          </a:prstGeom>
          <a:noFill/>
          <a:ln>
            <a:noFill/>
          </a:ln>
        </p:spPr>
      </p:pic>
      <p:pic>
        <p:nvPicPr>
          <p:cNvPr id="184" name="Google Shape;184;p12"/>
          <p:cNvPicPr preferRelativeResize="0"/>
          <p:nvPr/>
        </p:nvPicPr>
        <p:blipFill rotWithShape="1">
          <a:blip r:embed="rId5">
            <a:alphaModFix/>
          </a:blip>
          <a:srcRect b="0" l="0" r="0" t="0"/>
          <a:stretch/>
        </p:blipFill>
        <p:spPr>
          <a:xfrm>
            <a:off x="9765300" y="3458939"/>
            <a:ext cx="1759262" cy="1170709"/>
          </a:xfrm>
          <a:prstGeom prst="rect">
            <a:avLst/>
          </a:prstGeom>
          <a:noFill/>
          <a:ln>
            <a:noFill/>
          </a:ln>
        </p:spPr>
      </p:pic>
      <p:pic>
        <p:nvPicPr>
          <p:cNvPr id="185" name="Google Shape;185;p12"/>
          <p:cNvPicPr preferRelativeResize="0"/>
          <p:nvPr/>
        </p:nvPicPr>
        <p:blipFill rotWithShape="1">
          <a:blip r:embed="rId6">
            <a:alphaModFix/>
          </a:blip>
          <a:srcRect b="0" l="0" r="0" t="0"/>
          <a:stretch/>
        </p:blipFill>
        <p:spPr>
          <a:xfrm>
            <a:off x="9803100" y="4934799"/>
            <a:ext cx="1683664" cy="96608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3"/>
          <p:cNvSpPr/>
          <p:nvPr/>
        </p:nvSpPr>
        <p:spPr>
          <a:xfrm>
            <a:off x="2381" y="446"/>
            <a:ext cx="12187238" cy="1893009"/>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91" name="Google Shape;191;p13"/>
          <p:cNvSpPr/>
          <p:nvPr/>
        </p:nvSpPr>
        <p:spPr>
          <a:xfrm>
            <a:off x="9803101" y="446"/>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192" name="Google Shape;192;p13"/>
          <p:cNvSpPr txBox="1"/>
          <p:nvPr/>
        </p:nvSpPr>
        <p:spPr>
          <a:xfrm>
            <a:off x="331412" y="444901"/>
            <a:ext cx="9158749"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chemeClr val="dk2"/>
                </a:solidFill>
                <a:latin typeface="Lato Light"/>
                <a:ea typeface="Lato Light"/>
                <a:cs typeface="Lato Light"/>
                <a:sym typeface="Lato Light"/>
              </a:rPr>
              <a:t>The interview process</a:t>
            </a:r>
            <a:endParaRPr/>
          </a:p>
        </p:txBody>
      </p:sp>
      <p:sp>
        <p:nvSpPr>
          <p:cNvPr id="193" name="Google Shape;193;p13"/>
          <p:cNvSpPr txBox="1"/>
          <p:nvPr/>
        </p:nvSpPr>
        <p:spPr>
          <a:xfrm>
            <a:off x="239699" y="2045636"/>
            <a:ext cx="8937523" cy="3726148"/>
          </a:xfrm>
          <a:prstGeom prst="rect">
            <a:avLst/>
          </a:prstGeom>
          <a:noFill/>
          <a:ln>
            <a:noFill/>
          </a:ln>
        </p:spPr>
        <p:txBody>
          <a:bodyPr anchorCtr="0" anchor="t" bIns="45700" lIns="91425" spcFirstLastPara="1" rIns="91425" wrap="square" tIns="45700">
            <a:spAutoFit/>
          </a:bodyPr>
          <a:lstStyle/>
          <a:p>
            <a:pPr indent="-342900" lvl="0" marL="342900" marR="0" rtl="0" algn="l">
              <a:lnSpc>
                <a:spcPct val="115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Irrelevant Interview questions </a:t>
            </a:r>
            <a:r>
              <a:rPr lang="en-GB" sz="2000">
                <a:solidFill>
                  <a:schemeClr val="dk2"/>
                </a:solidFill>
                <a:latin typeface="Lato Light"/>
                <a:ea typeface="Lato Light"/>
                <a:cs typeface="Lato Light"/>
                <a:sym typeface="Lato Light"/>
              </a:rPr>
              <a:t>– what animal would you be etc may confuse/annoy/frustrate them</a:t>
            </a:r>
            <a:endParaRPr/>
          </a:p>
          <a:p>
            <a:pPr indent="-215900" lvl="0" marL="342900" marR="0" rtl="0" algn="l">
              <a:lnSpc>
                <a:spcPct val="115000"/>
              </a:lnSpc>
              <a:spcBef>
                <a:spcPts val="0"/>
              </a:spcBef>
              <a:spcAft>
                <a:spcPts val="0"/>
              </a:spcAft>
              <a:buClr>
                <a:schemeClr val="dk1"/>
              </a:buClr>
              <a:buSzPts val="2000"/>
              <a:buFont typeface="Noto Sans Symbols"/>
              <a:buNone/>
            </a:pPr>
            <a:r>
              <a:t/>
            </a:r>
            <a:endParaRPr sz="2000">
              <a:solidFill>
                <a:schemeClr val="dk2"/>
              </a:solidFill>
              <a:latin typeface="Lato Light"/>
              <a:ea typeface="Lato Light"/>
              <a:cs typeface="Lato Light"/>
              <a:sym typeface="Lato Light"/>
            </a:endParaRPr>
          </a:p>
          <a:p>
            <a:pPr indent="-342900" lvl="0" marL="342900" marR="0" rtl="0" algn="l">
              <a:lnSpc>
                <a:spcPct val="115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Knowing what is expected of them </a:t>
            </a:r>
            <a:r>
              <a:rPr lang="en-GB" sz="2000">
                <a:solidFill>
                  <a:schemeClr val="dk2"/>
                </a:solidFill>
                <a:latin typeface="Lato Light"/>
                <a:ea typeface="Lato Light"/>
                <a:cs typeface="Lato Light"/>
                <a:sym typeface="Lato Light"/>
              </a:rPr>
              <a:t>– may not pick up on social queues or interview skills</a:t>
            </a:r>
            <a:endParaRPr/>
          </a:p>
          <a:p>
            <a:pPr indent="-215900" lvl="0" marL="342900" marR="0" rtl="0" algn="l">
              <a:lnSpc>
                <a:spcPct val="115000"/>
              </a:lnSpc>
              <a:spcBef>
                <a:spcPts val="0"/>
              </a:spcBef>
              <a:spcAft>
                <a:spcPts val="0"/>
              </a:spcAft>
              <a:buClr>
                <a:schemeClr val="dk1"/>
              </a:buClr>
              <a:buSzPts val="2000"/>
              <a:buFont typeface="Noto Sans Symbols"/>
              <a:buNone/>
            </a:pPr>
            <a:r>
              <a:t/>
            </a:r>
            <a:endParaRPr sz="2000">
              <a:solidFill>
                <a:schemeClr val="dk2"/>
              </a:solidFill>
              <a:latin typeface="Lato Light"/>
              <a:ea typeface="Lato Light"/>
              <a:cs typeface="Lato Light"/>
              <a:sym typeface="Lato Light"/>
            </a:endParaRPr>
          </a:p>
          <a:p>
            <a:pPr indent="-342900" lvl="0" marL="342900" marR="0" rtl="0" algn="l">
              <a:lnSpc>
                <a:spcPct val="115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Misinterpretations of questions </a:t>
            </a:r>
            <a:r>
              <a:rPr lang="en-GB" sz="2000">
                <a:solidFill>
                  <a:schemeClr val="dk2"/>
                </a:solidFill>
                <a:latin typeface="Lato Light"/>
                <a:ea typeface="Lato Light"/>
                <a:cs typeface="Lato Light"/>
                <a:sym typeface="Lato Light"/>
              </a:rPr>
              <a:t>– may need questions explained in more detail/may understand things a different way/take things literally</a:t>
            </a:r>
            <a:endParaRPr/>
          </a:p>
          <a:p>
            <a:pPr indent="-215900" lvl="0" marL="342900" marR="0" rtl="0" algn="l">
              <a:lnSpc>
                <a:spcPct val="115000"/>
              </a:lnSpc>
              <a:spcBef>
                <a:spcPts val="0"/>
              </a:spcBef>
              <a:spcAft>
                <a:spcPts val="0"/>
              </a:spcAft>
              <a:buClr>
                <a:schemeClr val="dk1"/>
              </a:buClr>
              <a:buSzPts val="2000"/>
              <a:buFont typeface="Noto Sans Symbols"/>
              <a:buNone/>
            </a:pPr>
            <a:r>
              <a:t/>
            </a:r>
            <a:endParaRPr b="1" sz="2000">
              <a:solidFill>
                <a:schemeClr val="dk2"/>
              </a:solidFill>
              <a:latin typeface="Lato Light"/>
              <a:ea typeface="Lato Light"/>
              <a:cs typeface="Lato Light"/>
              <a:sym typeface="Lato Light"/>
            </a:endParaRPr>
          </a:p>
          <a:p>
            <a:pPr indent="-342900" lvl="0" marL="342900" marR="0" rtl="0" algn="l">
              <a:lnSpc>
                <a:spcPct val="115000"/>
              </a:lnSpc>
              <a:spcBef>
                <a:spcPts val="100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Group interviews! </a:t>
            </a:r>
            <a:r>
              <a:rPr lang="en-GB" sz="2000">
                <a:solidFill>
                  <a:schemeClr val="dk2"/>
                </a:solidFill>
                <a:latin typeface="Lato Light"/>
                <a:ea typeface="Lato Light"/>
                <a:cs typeface="Lato Light"/>
                <a:sym typeface="Lato Light"/>
              </a:rPr>
              <a:t>Anxiety/social skills/may feel like they’re being watched</a:t>
            </a:r>
            <a:endParaRPr/>
          </a:p>
        </p:txBody>
      </p:sp>
      <p:pic>
        <p:nvPicPr>
          <p:cNvPr id="194" name="Google Shape;194;p13"/>
          <p:cNvPicPr preferRelativeResize="0"/>
          <p:nvPr/>
        </p:nvPicPr>
        <p:blipFill rotWithShape="1">
          <a:blip r:embed="rId3">
            <a:alphaModFix/>
          </a:blip>
          <a:srcRect b="0" l="0" r="0" t="0"/>
          <a:stretch/>
        </p:blipFill>
        <p:spPr>
          <a:xfrm>
            <a:off x="6114473" y="80388"/>
            <a:ext cx="1140051" cy="113395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4"/>
          <p:cNvSpPr/>
          <p:nvPr/>
        </p:nvSpPr>
        <p:spPr>
          <a:xfrm>
            <a:off x="2381" y="446"/>
            <a:ext cx="12187238" cy="1893009"/>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200" name="Google Shape;200;p14"/>
          <p:cNvSpPr/>
          <p:nvPr/>
        </p:nvSpPr>
        <p:spPr>
          <a:xfrm>
            <a:off x="9803101" y="446"/>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201" name="Google Shape;201;p14"/>
          <p:cNvSpPr txBox="1"/>
          <p:nvPr/>
        </p:nvSpPr>
        <p:spPr>
          <a:xfrm>
            <a:off x="331412" y="444901"/>
            <a:ext cx="9158749"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chemeClr val="dk2"/>
                </a:solidFill>
                <a:latin typeface="Lato Light"/>
                <a:ea typeface="Lato Light"/>
                <a:cs typeface="Lato Light"/>
                <a:sym typeface="Lato Light"/>
              </a:rPr>
              <a:t>The interview process</a:t>
            </a:r>
            <a:endParaRPr/>
          </a:p>
        </p:txBody>
      </p:sp>
      <p:sp>
        <p:nvSpPr>
          <p:cNvPr id="202" name="Google Shape;202;p14"/>
          <p:cNvSpPr txBox="1"/>
          <p:nvPr/>
        </p:nvSpPr>
        <p:spPr>
          <a:xfrm>
            <a:off x="239699" y="2045636"/>
            <a:ext cx="8937523" cy="4336572"/>
          </a:xfrm>
          <a:prstGeom prst="rect">
            <a:avLst/>
          </a:prstGeom>
          <a:noFill/>
          <a:ln>
            <a:noFill/>
          </a:ln>
        </p:spPr>
        <p:txBody>
          <a:bodyPr anchorCtr="0" anchor="t" bIns="45700" lIns="91425" spcFirstLastPara="1" rIns="91425" wrap="square" tIns="45700">
            <a:spAutoFit/>
          </a:bodyPr>
          <a:lstStyle/>
          <a:p>
            <a:pPr indent="-342900" lvl="0" marL="342900" marR="0" rtl="0" algn="l">
              <a:lnSpc>
                <a:spcPct val="115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How much detail to give! </a:t>
            </a:r>
            <a:r>
              <a:rPr lang="en-GB" sz="2000">
                <a:solidFill>
                  <a:schemeClr val="dk2"/>
                </a:solidFill>
                <a:latin typeface="Lato Light"/>
                <a:ea typeface="Lato Light"/>
                <a:cs typeface="Lato Light"/>
                <a:sym typeface="Lato Light"/>
              </a:rPr>
              <a:t>If you ask them a question they may say ‘yes’ and not know to add more detail/may try to cover every possible aspect</a:t>
            </a:r>
            <a:endParaRPr/>
          </a:p>
          <a:p>
            <a:pPr indent="-215900" lvl="0" marL="342900" marR="0" rtl="0" algn="l">
              <a:lnSpc>
                <a:spcPct val="115000"/>
              </a:lnSpc>
              <a:spcBef>
                <a:spcPts val="0"/>
              </a:spcBef>
              <a:spcAft>
                <a:spcPts val="0"/>
              </a:spcAft>
              <a:buClr>
                <a:schemeClr val="dk1"/>
              </a:buClr>
              <a:buSzPts val="2000"/>
              <a:buFont typeface="Noto Sans Symbols"/>
              <a:buNone/>
            </a:pPr>
            <a:r>
              <a:t/>
            </a:r>
            <a:endParaRPr sz="2000">
              <a:solidFill>
                <a:schemeClr val="dk2"/>
              </a:solidFill>
              <a:latin typeface="Lato Light"/>
              <a:ea typeface="Lato Light"/>
              <a:cs typeface="Lato Light"/>
              <a:sym typeface="Lato Light"/>
            </a:endParaRPr>
          </a:p>
          <a:p>
            <a:pPr indent="-342900" lvl="0" marL="342900" marR="0" rtl="0" algn="l">
              <a:lnSpc>
                <a:spcPct val="115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Unwritten social rules </a:t>
            </a:r>
            <a:r>
              <a:rPr lang="en-GB" sz="2000">
                <a:solidFill>
                  <a:schemeClr val="dk2"/>
                </a:solidFill>
                <a:latin typeface="Lato Light"/>
                <a:ea typeface="Lato Light"/>
                <a:cs typeface="Lato Light"/>
                <a:sym typeface="Lato Light"/>
              </a:rPr>
              <a:t>– may not know these &amp; struggle because of it</a:t>
            </a:r>
            <a:endParaRPr/>
          </a:p>
          <a:p>
            <a:pPr indent="-215900" lvl="0" marL="342900" marR="0" rtl="0" algn="l">
              <a:lnSpc>
                <a:spcPct val="115000"/>
              </a:lnSpc>
              <a:spcBef>
                <a:spcPts val="0"/>
              </a:spcBef>
              <a:spcAft>
                <a:spcPts val="0"/>
              </a:spcAft>
              <a:buClr>
                <a:schemeClr val="dk1"/>
              </a:buClr>
              <a:buSzPts val="2000"/>
              <a:buFont typeface="Noto Sans Symbols"/>
              <a:buNone/>
            </a:pPr>
            <a:r>
              <a:t/>
            </a:r>
            <a:endParaRPr sz="2000">
              <a:solidFill>
                <a:schemeClr val="dk2"/>
              </a:solidFill>
              <a:latin typeface="Lato Light"/>
              <a:ea typeface="Lato Light"/>
              <a:cs typeface="Lato Light"/>
              <a:sym typeface="Lato Light"/>
            </a:endParaRPr>
          </a:p>
          <a:p>
            <a:pPr indent="-342900" lvl="0" marL="342900" marR="0" rtl="0" algn="l">
              <a:lnSpc>
                <a:spcPct val="115000"/>
              </a:lnSpc>
              <a:spcBef>
                <a:spcPts val="1000"/>
              </a:spcBef>
              <a:spcAft>
                <a:spcPts val="0"/>
              </a:spcAft>
              <a:buClr>
                <a:schemeClr val="dk2"/>
              </a:buClr>
              <a:buSzPts val="2000"/>
              <a:buFont typeface="Noto Sans Symbols"/>
              <a:buChar char="∙"/>
            </a:pPr>
            <a:r>
              <a:rPr lang="en-GB" sz="2000">
                <a:solidFill>
                  <a:schemeClr val="dk2"/>
                </a:solidFill>
                <a:latin typeface="Lato Light"/>
                <a:ea typeface="Lato Light"/>
                <a:cs typeface="Lato Light"/>
                <a:sym typeface="Lato Light"/>
              </a:rPr>
              <a:t>Them asking ‘inappropriate questions’ like when are breaks, how much is the pay etc – this is very important to them...and why shouldn’t it be? Should it go against them?! </a:t>
            </a:r>
            <a:endParaRPr/>
          </a:p>
          <a:p>
            <a:pPr indent="0" lvl="0" marL="0" marR="0" rtl="0" algn="l">
              <a:lnSpc>
                <a:spcPct val="115000"/>
              </a:lnSpc>
              <a:spcBef>
                <a:spcPts val="1000"/>
              </a:spcBef>
              <a:spcAft>
                <a:spcPts val="0"/>
              </a:spcAft>
              <a:buNone/>
            </a:pPr>
            <a:r>
              <a:t/>
            </a:r>
            <a:endParaRPr sz="2000">
              <a:solidFill>
                <a:schemeClr val="dk2"/>
              </a:solidFill>
              <a:latin typeface="Lato Light"/>
              <a:ea typeface="Lato Light"/>
              <a:cs typeface="Lato Light"/>
              <a:sym typeface="Lato Light"/>
            </a:endParaRPr>
          </a:p>
          <a:p>
            <a:pPr indent="0" lvl="0" marL="0" marR="0" rtl="0" algn="l">
              <a:lnSpc>
                <a:spcPct val="115000"/>
              </a:lnSpc>
              <a:spcBef>
                <a:spcPts val="1000"/>
              </a:spcBef>
              <a:spcAft>
                <a:spcPts val="0"/>
              </a:spcAft>
              <a:buNone/>
            </a:pPr>
            <a:r>
              <a:rPr lang="en-GB" sz="2000">
                <a:solidFill>
                  <a:schemeClr val="dk2"/>
                </a:solidFill>
                <a:latin typeface="Lato Light"/>
                <a:ea typeface="Lato Light"/>
                <a:cs typeface="Lato Light"/>
                <a:sym typeface="Lato Light"/>
              </a:rPr>
              <a:t>Again, please let them know if they’ve got the job! Ideally tell them when you’ll let them know! </a:t>
            </a:r>
            <a:endParaRPr/>
          </a:p>
        </p:txBody>
      </p:sp>
      <p:pic>
        <p:nvPicPr>
          <p:cNvPr id="203" name="Google Shape;203;p14"/>
          <p:cNvPicPr preferRelativeResize="0"/>
          <p:nvPr/>
        </p:nvPicPr>
        <p:blipFill rotWithShape="1">
          <a:blip r:embed="rId3">
            <a:alphaModFix/>
          </a:blip>
          <a:srcRect b="0" l="0" r="0" t="0"/>
          <a:stretch/>
        </p:blipFill>
        <p:spPr>
          <a:xfrm>
            <a:off x="5950847" y="165005"/>
            <a:ext cx="1140051" cy="113395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5"/>
          <p:cNvSpPr/>
          <p:nvPr/>
        </p:nvSpPr>
        <p:spPr>
          <a:xfrm>
            <a:off x="4762" y="2966"/>
            <a:ext cx="12187238" cy="1893009"/>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209" name="Google Shape;209;p15"/>
          <p:cNvSpPr/>
          <p:nvPr/>
        </p:nvSpPr>
        <p:spPr>
          <a:xfrm>
            <a:off x="9803101" y="446"/>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210" name="Google Shape;210;p15"/>
          <p:cNvSpPr txBox="1"/>
          <p:nvPr/>
        </p:nvSpPr>
        <p:spPr>
          <a:xfrm>
            <a:off x="331412" y="444901"/>
            <a:ext cx="9158749"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chemeClr val="dk2"/>
                </a:solidFill>
                <a:latin typeface="Lato Light"/>
                <a:ea typeface="Lato Light"/>
                <a:cs typeface="Lato Light"/>
                <a:sym typeface="Lato Light"/>
              </a:rPr>
              <a:t>Onboarding</a:t>
            </a:r>
            <a:endParaRPr/>
          </a:p>
        </p:txBody>
      </p:sp>
      <p:sp>
        <p:nvSpPr>
          <p:cNvPr id="211" name="Google Shape;211;p15"/>
          <p:cNvSpPr txBox="1"/>
          <p:nvPr/>
        </p:nvSpPr>
        <p:spPr>
          <a:xfrm>
            <a:off x="202754" y="1874037"/>
            <a:ext cx="8937523" cy="3726148"/>
          </a:xfrm>
          <a:prstGeom prst="rect">
            <a:avLst/>
          </a:prstGeom>
          <a:noFill/>
          <a:ln>
            <a:noFill/>
          </a:ln>
        </p:spPr>
        <p:txBody>
          <a:bodyPr anchorCtr="0" anchor="t" bIns="45700" lIns="91425" spcFirstLastPara="1" rIns="91425" wrap="square" tIns="45700">
            <a:spAutoFit/>
          </a:bodyPr>
          <a:lstStyle/>
          <a:p>
            <a:pPr indent="-342900" lvl="0" marL="342900" marR="0" rtl="0" algn="l">
              <a:lnSpc>
                <a:spcPct val="115000"/>
              </a:lnSpc>
              <a:spcBef>
                <a:spcPts val="0"/>
              </a:spcBef>
              <a:spcAft>
                <a:spcPts val="0"/>
              </a:spcAft>
              <a:buClr>
                <a:schemeClr val="dk2"/>
              </a:buClr>
              <a:buSzPts val="2000"/>
              <a:buFont typeface="Noto Sans Symbols"/>
              <a:buChar char="∙"/>
            </a:pPr>
            <a:r>
              <a:rPr lang="en-GB" sz="2000">
                <a:solidFill>
                  <a:schemeClr val="dk2"/>
                </a:solidFill>
                <a:latin typeface="Lato Light"/>
                <a:ea typeface="Lato Light"/>
                <a:cs typeface="Lato Light"/>
                <a:sym typeface="Lato Light"/>
              </a:rPr>
              <a:t>Give them correct training</a:t>
            </a:r>
            <a:endParaRPr/>
          </a:p>
          <a:p>
            <a:pPr indent="-215900" lvl="0" marL="342900" marR="0" rtl="0" algn="l">
              <a:lnSpc>
                <a:spcPct val="115000"/>
              </a:lnSpc>
              <a:spcBef>
                <a:spcPts val="0"/>
              </a:spcBef>
              <a:spcAft>
                <a:spcPts val="0"/>
              </a:spcAft>
              <a:buClr>
                <a:schemeClr val="dk1"/>
              </a:buClr>
              <a:buSzPts val="2000"/>
              <a:buFont typeface="Noto Sans Symbols"/>
              <a:buNone/>
            </a:pPr>
            <a:r>
              <a:t/>
            </a:r>
            <a:endParaRPr sz="2000">
              <a:solidFill>
                <a:schemeClr val="dk2"/>
              </a:solidFill>
              <a:latin typeface="Lato Light"/>
              <a:ea typeface="Lato Light"/>
              <a:cs typeface="Lato Light"/>
              <a:sym typeface="Lato Light"/>
            </a:endParaRPr>
          </a:p>
          <a:p>
            <a:pPr indent="-342900" lvl="0" marL="342900" marR="0" rtl="0" algn="l">
              <a:lnSpc>
                <a:spcPct val="115000"/>
              </a:lnSpc>
              <a:spcBef>
                <a:spcPts val="0"/>
              </a:spcBef>
              <a:spcAft>
                <a:spcPts val="0"/>
              </a:spcAft>
              <a:buClr>
                <a:schemeClr val="dk2"/>
              </a:buClr>
              <a:buSzPts val="2000"/>
              <a:buFont typeface="Noto Sans Symbols"/>
              <a:buChar char="∙"/>
            </a:pPr>
            <a:r>
              <a:rPr lang="en-GB" sz="2000">
                <a:solidFill>
                  <a:schemeClr val="dk2"/>
                </a:solidFill>
                <a:latin typeface="Lato Light"/>
                <a:ea typeface="Lato Light"/>
                <a:cs typeface="Lato Light"/>
                <a:sym typeface="Lato Light"/>
              </a:rPr>
              <a:t>Give them time to learn! They be slower to start with but may fly past others after</a:t>
            </a:r>
            <a:endParaRPr/>
          </a:p>
          <a:p>
            <a:pPr indent="0" lvl="0" marL="0" marR="0" rtl="0" algn="l">
              <a:lnSpc>
                <a:spcPct val="115000"/>
              </a:lnSpc>
              <a:spcBef>
                <a:spcPts val="0"/>
              </a:spcBef>
              <a:spcAft>
                <a:spcPts val="0"/>
              </a:spcAft>
              <a:buNone/>
            </a:pPr>
            <a:r>
              <a:t/>
            </a:r>
            <a:endParaRPr sz="2000">
              <a:solidFill>
                <a:schemeClr val="dk2"/>
              </a:solidFill>
              <a:latin typeface="Lato Light"/>
              <a:ea typeface="Lato Light"/>
              <a:cs typeface="Lato Light"/>
              <a:sym typeface="Lato Light"/>
            </a:endParaRPr>
          </a:p>
          <a:p>
            <a:pPr indent="-342900" lvl="0" marL="342900" marR="0" rtl="0" algn="l">
              <a:lnSpc>
                <a:spcPct val="115000"/>
              </a:lnSpc>
              <a:spcBef>
                <a:spcPts val="0"/>
              </a:spcBef>
              <a:spcAft>
                <a:spcPts val="0"/>
              </a:spcAft>
              <a:buClr>
                <a:schemeClr val="dk2"/>
              </a:buClr>
              <a:buSzPts val="2000"/>
              <a:buFont typeface="Noto Sans Symbols"/>
              <a:buChar char="∙"/>
            </a:pPr>
            <a:r>
              <a:rPr lang="en-GB" sz="2000">
                <a:solidFill>
                  <a:schemeClr val="dk2"/>
                </a:solidFill>
                <a:latin typeface="Lato Light"/>
                <a:ea typeface="Lato Light"/>
                <a:cs typeface="Lato Light"/>
                <a:sym typeface="Lato Light"/>
              </a:rPr>
              <a:t>Tell them what the job entails &amp; any other relevant info</a:t>
            </a:r>
            <a:endParaRPr/>
          </a:p>
          <a:p>
            <a:pPr indent="-215900" lvl="0" marL="342900" marR="0" rtl="0" algn="l">
              <a:lnSpc>
                <a:spcPct val="115000"/>
              </a:lnSpc>
              <a:spcBef>
                <a:spcPts val="0"/>
              </a:spcBef>
              <a:spcAft>
                <a:spcPts val="0"/>
              </a:spcAft>
              <a:buClr>
                <a:schemeClr val="dk1"/>
              </a:buClr>
              <a:buSzPts val="2000"/>
              <a:buFont typeface="Noto Sans Symbols"/>
              <a:buNone/>
            </a:pPr>
            <a:r>
              <a:t/>
            </a:r>
            <a:endParaRPr sz="2000">
              <a:solidFill>
                <a:schemeClr val="dk2"/>
              </a:solidFill>
              <a:latin typeface="Lato Light"/>
              <a:ea typeface="Lato Light"/>
              <a:cs typeface="Lato Light"/>
              <a:sym typeface="Lato Light"/>
            </a:endParaRPr>
          </a:p>
          <a:p>
            <a:pPr indent="-342900" lvl="0" marL="342900" marR="0" rtl="0" algn="l">
              <a:lnSpc>
                <a:spcPct val="115000"/>
              </a:lnSpc>
              <a:spcBef>
                <a:spcPts val="0"/>
              </a:spcBef>
              <a:spcAft>
                <a:spcPts val="0"/>
              </a:spcAft>
              <a:buClr>
                <a:schemeClr val="dk2"/>
              </a:buClr>
              <a:buSzPts val="2000"/>
              <a:buFont typeface="Noto Sans Symbols"/>
              <a:buChar char="∙"/>
            </a:pPr>
            <a:r>
              <a:rPr lang="en-GB" sz="2000">
                <a:solidFill>
                  <a:schemeClr val="dk2"/>
                </a:solidFill>
                <a:latin typeface="Lato Light"/>
                <a:ea typeface="Lato Light"/>
                <a:cs typeface="Lato Light"/>
                <a:sym typeface="Lato Light"/>
              </a:rPr>
              <a:t>They may be anxious about starting – try to help them through this process</a:t>
            </a:r>
            <a:endParaRPr/>
          </a:p>
          <a:p>
            <a:pPr indent="-215900" lvl="0" marL="342900" marR="0" rtl="0" algn="l">
              <a:lnSpc>
                <a:spcPct val="115000"/>
              </a:lnSpc>
              <a:spcBef>
                <a:spcPts val="0"/>
              </a:spcBef>
              <a:spcAft>
                <a:spcPts val="0"/>
              </a:spcAft>
              <a:buClr>
                <a:schemeClr val="dk1"/>
              </a:buClr>
              <a:buSzPts val="2000"/>
              <a:buFont typeface="Noto Sans Symbols"/>
              <a:buNone/>
            </a:pPr>
            <a:r>
              <a:t/>
            </a:r>
            <a:endParaRPr sz="2000">
              <a:solidFill>
                <a:schemeClr val="dk2"/>
              </a:solidFill>
              <a:latin typeface="Lato Light"/>
              <a:ea typeface="Lato Light"/>
              <a:cs typeface="Lato Light"/>
              <a:sym typeface="Lato Light"/>
            </a:endParaRPr>
          </a:p>
          <a:p>
            <a:pPr indent="-342900" lvl="0" marL="342900" marR="0" rtl="0" algn="l">
              <a:lnSpc>
                <a:spcPct val="115000"/>
              </a:lnSpc>
              <a:spcBef>
                <a:spcPts val="1000"/>
              </a:spcBef>
              <a:spcAft>
                <a:spcPts val="0"/>
              </a:spcAft>
              <a:buClr>
                <a:schemeClr val="dk2"/>
              </a:buClr>
              <a:buSzPts val="2000"/>
              <a:buFont typeface="Noto Sans Symbols"/>
              <a:buChar char="∙"/>
            </a:pPr>
            <a:r>
              <a:rPr lang="en-GB" sz="2000">
                <a:solidFill>
                  <a:schemeClr val="dk2"/>
                </a:solidFill>
                <a:latin typeface="Lato Light"/>
                <a:ea typeface="Lato Light"/>
                <a:cs typeface="Lato Light"/>
                <a:sym typeface="Lato Light"/>
              </a:rPr>
              <a:t>It may take them time to show their talents</a:t>
            </a:r>
            <a:endParaRPr/>
          </a:p>
        </p:txBody>
      </p:sp>
      <p:pic>
        <p:nvPicPr>
          <p:cNvPr descr="Spinning Plates with solid fill" id="212" name="Google Shape;212;p15"/>
          <p:cNvPicPr preferRelativeResize="0"/>
          <p:nvPr/>
        </p:nvPicPr>
        <p:blipFill rotWithShape="1">
          <a:blip r:embed="rId3">
            <a:alphaModFix/>
          </a:blip>
          <a:srcRect b="0" l="0" r="0" t="0"/>
          <a:stretch/>
        </p:blipFill>
        <p:spPr>
          <a:xfrm>
            <a:off x="3759198" y="344472"/>
            <a:ext cx="1191491" cy="1191491"/>
          </a:xfrm>
          <a:prstGeom prst="rect">
            <a:avLst/>
          </a:prstGeom>
          <a:noFill/>
          <a:ln>
            <a:noFill/>
          </a:ln>
        </p:spPr>
      </p:pic>
      <p:pic>
        <p:nvPicPr>
          <p:cNvPr id="213" name="Google Shape;213;p15"/>
          <p:cNvPicPr preferRelativeResize="0"/>
          <p:nvPr/>
        </p:nvPicPr>
        <p:blipFill rotWithShape="1">
          <a:blip r:embed="rId4">
            <a:alphaModFix/>
          </a:blip>
          <a:srcRect b="0" l="0" r="0" t="0"/>
          <a:stretch/>
        </p:blipFill>
        <p:spPr>
          <a:xfrm>
            <a:off x="6096000" y="4826191"/>
            <a:ext cx="2946400" cy="176196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16"/>
          <p:cNvSpPr/>
          <p:nvPr/>
        </p:nvSpPr>
        <p:spPr>
          <a:xfrm>
            <a:off x="0" y="0"/>
            <a:ext cx="12187238" cy="1893009"/>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219" name="Google Shape;219;p16"/>
          <p:cNvSpPr/>
          <p:nvPr/>
        </p:nvSpPr>
        <p:spPr>
          <a:xfrm>
            <a:off x="9803101" y="446"/>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220" name="Google Shape;220;p16"/>
          <p:cNvSpPr txBox="1"/>
          <p:nvPr/>
        </p:nvSpPr>
        <p:spPr>
          <a:xfrm>
            <a:off x="331412" y="444901"/>
            <a:ext cx="9158749"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chemeClr val="dk2"/>
                </a:solidFill>
                <a:latin typeface="Lato Light"/>
                <a:ea typeface="Lato Light"/>
                <a:cs typeface="Lato Light"/>
                <a:sym typeface="Lato Light"/>
              </a:rPr>
              <a:t>Managing the employee</a:t>
            </a:r>
            <a:endParaRPr/>
          </a:p>
        </p:txBody>
      </p:sp>
      <p:sp>
        <p:nvSpPr>
          <p:cNvPr id="221" name="Google Shape;221;p16"/>
          <p:cNvSpPr txBox="1"/>
          <p:nvPr/>
        </p:nvSpPr>
        <p:spPr>
          <a:xfrm>
            <a:off x="331412" y="3173974"/>
            <a:ext cx="9315218" cy="2903102"/>
          </a:xfrm>
          <a:prstGeom prst="rect">
            <a:avLst/>
          </a:prstGeom>
          <a:noFill/>
          <a:ln>
            <a:noFill/>
          </a:ln>
        </p:spPr>
        <p:txBody>
          <a:bodyPr anchorCtr="0" anchor="t" bIns="45700" lIns="91425" spcFirstLastPara="1" rIns="91425" wrap="square" tIns="45700">
            <a:spAutoFit/>
          </a:bodyPr>
          <a:lstStyle/>
          <a:p>
            <a:pPr indent="-342900" lvl="0" marL="342900" marR="0" rtl="0" algn="l">
              <a:lnSpc>
                <a:spcPct val="115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Providing clear instructions </a:t>
            </a:r>
            <a:r>
              <a:rPr lang="en-GB" sz="2000">
                <a:solidFill>
                  <a:schemeClr val="dk2"/>
                </a:solidFill>
                <a:latin typeface="Lato Light"/>
                <a:ea typeface="Lato Light"/>
                <a:cs typeface="Lato Light"/>
                <a:sym typeface="Lato Light"/>
              </a:rPr>
              <a:t>– tell them what you want them to do, don’t be vague or coy, give them accurate &amp; honest feedback (but consider other people listening if so)</a:t>
            </a:r>
            <a:endParaRPr/>
          </a:p>
          <a:p>
            <a:pPr indent="-342900" lvl="0" marL="342900" marR="0" rtl="0" algn="l">
              <a:lnSpc>
                <a:spcPct val="115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A proper training program </a:t>
            </a:r>
            <a:r>
              <a:rPr lang="en-GB" sz="2000">
                <a:solidFill>
                  <a:schemeClr val="dk2"/>
                </a:solidFill>
                <a:latin typeface="Lato Light"/>
                <a:ea typeface="Lato Light"/>
                <a:cs typeface="Lato Light"/>
                <a:sym typeface="Lato Light"/>
              </a:rPr>
              <a:t>– throwing them straight into a role where they don’t know what is expected of them isn’t good</a:t>
            </a:r>
            <a:endParaRPr/>
          </a:p>
          <a:p>
            <a:pPr indent="-342900" lvl="0" marL="342900" marR="0" rtl="0" algn="l">
              <a:lnSpc>
                <a:spcPct val="115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Social rules! </a:t>
            </a:r>
            <a:r>
              <a:rPr lang="en-GB" sz="2000">
                <a:solidFill>
                  <a:schemeClr val="dk2"/>
                </a:solidFill>
                <a:latin typeface="Lato Light"/>
                <a:ea typeface="Lato Light"/>
                <a:cs typeface="Lato Light"/>
                <a:sym typeface="Lato Light"/>
              </a:rPr>
              <a:t>Explain these to them &amp; why you use them!</a:t>
            </a:r>
            <a:endParaRPr/>
          </a:p>
          <a:p>
            <a:pPr indent="-342900" lvl="0" marL="342900" marR="0" rtl="0" algn="l">
              <a:lnSpc>
                <a:spcPct val="115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Adapting communication </a:t>
            </a:r>
            <a:r>
              <a:rPr lang="en-GB" sz="2000">
                <a:solidFill>
                  <a:schemeClr val="dk2"/>
                </a:solidFill>
                <a:latin typeface="Lato Light"/>
                <a:ea typeface="Lato Light"/>
                <a:cs typeface="Lato Light"/>
                <a:sym typeface="Lato Light"/>
              </a:rPr>
              <a:t>– can you change how you operate to fit their needs, so that they can produce good work for you?</a:t>
            </a:r>
            <a:endParaRPr/>
          </a:p>
        </p:txBody>
      </p:sp>
      <p:sp>
        <p:nvSpPr>
          <p:cNvPr id="222" name="Google Shape;222;p16"/>
          <p:cNvSpPr txBox="1"/>
          <p:nvPr/>
        </p:nvSpPr>
        <p:spPr>
          <a:xfrm>
            <a:off x="174941" y="2025660"/>
            <a:ext cx="9471689"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000">
                <a:solidFill>
                  <a:schemeClr val="dk2"/>
                </a:solidFill>
                <a:latin typeface="Lato Light"/>
                <a:ea typeface="Lato Light"/>
                <a:cs typeface="Lato Light"/>
                <a:sym typeface="Lato Light"/>
              </a:rPr>
              <a:t>If they’ve done well enough to be employed by you (and if you have also!) there still may be many hurdles to overcome whilst actually in employment! Let’s look at some now!</a:t>
            </a:r>
            <a:endParaRPr/>
          </a:p>
        </p:txBody>
      </p:sp>
      <p:pic>
        <p:nvPicPr>
          <p:cNvPr descr="Classroom with solid fill" id="223" name="Google Shape;223;p16"/>
          <p:cNvPicPr preferRelativeResize="0"/>
          <p:nvPr/>
        </p:nvPicPr>
        <p:blipFill rotWithShape="1">
          <a:blip r:embed="rId3">
            <a:alphaModFix/>
          </a:blip>
          <a:srcRect b="0" l="0" r="0" t="0"/>
          <a:stretch/>
        </p:blipFill>
        <p:spPr>
          <a:xfrm>
            <a:off x="6811819" y="185385"/>
            <a:ext cx="1288472" cy="128847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17"/>
          <p:cNvSpPr/>
          <p:nvPr/>
        </p:nvSpPr>
        <p:spPr>
          <a:xfrm>
            <a:off x="0" y="1"/>
            <a:ext cx="12187238" cy="1592826"/>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229" name="Google Shape;229;p17"/>
          <p:cNvSpPr/>
          <p:nvPr/>
        </p:nvSpPr>
        <p:spPr>
          <a:xfrm>
            <a:off x="9803101" y="446"/>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230" name="Google Shape;230;p17"/>
          <p:cNvSpPr txBox="1"/>
          <p:nvPr/>
        </p:nvSpPr>
        <p:spPr>
          <a:xfrm>
            <a:off x="331412" y="444901"/>
            <a:ext cx="9158749"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chemeClr val="dk2"/>
                </a:solidFill>
                <a:latin typeface="Lato Light"/>
                <a:ea typeface="Lato Light"/>
                <a:cs typeface="Lato Light"/>
                <a:sym typeface="Lato Light"/>
              </a:rPr>
              <a:t>Managing the employee</a:t>
            </a:r>
            <a:endParaRPr/>
          </a:p>
        </p:txBody>
      </p:sp>
      <p:sp>
        <p:nvSpPr>
          <p:cNvPr id="231" name="Google Shape;231;p17"/>
          <p:cNvSpPr txBox="1"/>
          <p:nvPr/>
        </p:nvSpPr>
        <p:spPr>
          <a:xfrm>
            <a:off x="253177" y="2037727"/>
            <a:ext cx="9315218" cy="3724866"/>
          </a:xfrm>
          <a:prstGeom prst="rect">
            <a:avLst/>
          </a:prstGeom>
          <a:noFill/>
          <a:ln>
            <a:noFill/>
          </a:ln>
        </p:spPr>
        <p:txBody>
          <a:bodyPr anchorCtr="0" anchor="t" bIns="45700" lIns="91425" spcFirstLastPara="1" rIns="91425" wrap="square" tIns="45700">
            <a:spAutoFit/>
          </a:bodyPr>
          <a:lstStyle/>
          <a:p>
            <a:pPr indent="-342900" lvl="0" marL="342900" marR="0" rtl="0" algn="l">
              <a:lnSpc>
                <a:spcPct val="150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Anxiety</a:t>
            </a:r>
            <a:r>
              <a:rPr lang="en-GB" sz="2000">
                <a:solidFill>
                  <a:schemeClr val="dk2"/>
                </a:solidFill>
                <a:latin typeface="Lato Light"/>
                <a:ea typeface="Lato Light"/>
                <a:cs typeface="Lato Light"/>
                <a:sym typeface="Lato Light"/>
              </a:rPr>
              <a:t> – this may affect their work, try to consider what will make them less anxious</a:t>
            </a:r>
            <a:endParaRPr/>
          </a:p>
          <a:p>
            <a:pPr indent="-342900" lvl="0" marL="342900" marR="0" rtl="0" algn="l">
              <a:lnSpc>
                <a:spcPct val="150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Routines &amp; structure </a:t>
            </a:r>
            <a:r>
              <a:rPr lang="en-GB" sz="2000">
                <a:solidFill>
                  <a:schemeClr val="dk2"/>
                </a:solidFill>
                <a:latin typeface="Lato Light"/>
                <a:ea typeface="Lato Light"/>
                <a:cs typeface="Lato Light"/>
                <a:sym typeface="Lato Light"/>
              </a:rPr>
              <a:t>– changing plans all the time won’t help, let them create their own routines that work for them</a:t>
            </a:r>
            <a:endParaRPr/>
          </a:p>
          <a:p>
            <a:pPr indent="-342900" lvl="0" marL="342900" marR="0" rtl="0" algn="l">
              <a:lnSpc>
                <a:spcPct val="150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Letting them know about team meetings/team building days </a:t>
            </a:r>
            <a:r>
              <a:rPr lang="en-GB" sz="2000">
                <a:solidFill>
                  <a:schemeClr val="dk2"/>
                </a:solidFill>
                <a:latin typeface="Lato Light"/>
                <a:ea typeface="Lato Light"/>
                <a:cs typeface="Lato Light"/>
                <a:sym typeface="Lato Light"/>
              </a:rPr>
              <a:t>– don’t drop it on last minute, do they need to go? Do they get to be involved as much as the others?</a:t>
            </a:r>
            <a:endParaRPr/>
          </a:p>
          <a:p>
            <a:pPr indent="-342900" lvl="0" marL="342900" marR="0" rtl="0" algn="l">
              <a:lnSpc>
                <a:spcPct val="150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Processing information </a:t>
            </a:r>
            <a:r>
              <a:rPr lang="en-GB" sz="2000">
                <a:solidFill>
                  <a:schemeClr val="dk2"/>
                </a:solidFill>
                <a:latin typeface="Lato Light"/>
                <a:ea typeface="Lato Light"/>
                <a:cs typeface="Lato Light"/>
                <a:sym typeface="Lato Light"/>
              </a:rPr>
              <a:t>– give them extra time! Ask what will help them!</a:t>
            </a:r>
            <a:endParaRPr/>
          </a:p>
        </p:txBody>
      </p:sp>
      <p:pic>
        <p:nvPicPr>
          <p:cNvPr id="232" name="Google Shape;232;p17"/>
          <p:cNvPicPr preferRelativeResize="0"/>
          <p:nvPr/>
        </p:nvPicPr>
        <p:blipFill rotWithShape="1">
          <a:blip r:embed="rId3">
            <a:alphaModFix/>
          </a:blip>
          <a:srcRect b="0" l="0" r="0" t="0"/>
          <a:stretch/>
        </p:blipFill>
        <p:spPr>
          <a:xfrm>
            <a:off x="6604314" y="150182"/>
            <a:ext cx="1292464" cy="129246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1">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18"/>
          <p:cNvSpPr/>
          <p:nvPr/>
        </p:nvSpPr>
        <p:spPr>
          <a:xfrm>
            <a:off x="0" y="1"/>
            <a:ext cx="12187238" cy="1592826"/>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238" name="Google Shape;238;p18"/>
          <p:cNvSpPr/>
          <p:nvPr/>
        </p:nvSpPr>
        <p:spPr>
          <a:xfrm>
            <a:off x="9803101" y="446"/>
            <a:ext cx="791710" cy="6857108"/>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Lato Light"/>
              <a:ea typeface="Lato Light"/>
              <a:cs typeface="Lato Light"/>
              <a:sym typeface="Lato Light"/>
            </a:endParaRPr>
          </a:p>
        </p:txBody>
      </p:sp>
      <p:sp>
        <p:nvSpPr>
          <p:cNvPr id="239" name="Google Shape;239;p18"/>
          <p:cNvSpPr txBox="1"/>
          <p:nvPr/>
        </p:nvSpPr>
        <p:spPr>
          <a:xfrm>
            <a:off x="331412" y="444901"/>
            <a:ext cx="9158749"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400">
                <a:solidFill>
                  <a:schemeClr val="dk2"/>
                </a:solidFill>
                <a:latin typeface="Lato Light"/>
                <a:ea typeface="Lato Light"/>
                <a:cs typeface="Lato Light"/>
                <a:sym typeface="Lato Light"/>
              </a:rPr>
              <a:t>Managing the employee</a:t>
            </a:r>
            <a:endParaRPr/>
          </a:p>
        </p:txBody>
      </p:sp>
      <p:sp>
        <p:nvSpPr>
          <p:cNvPr id="240" name="Google Shape;240;p18"/>
          <p:cNvSpPr txBox="1"/>
          <p:nvPr/>
        </p:nvSpPr>
        <p:spPr>
          <a:xfrm>
            <a:off x="331412" y="1659242"/>
            <a:ext cx="9559159" cy="4648196"/>
          </a:xfrm>
          <a:prstGeom prst="rect">
            <a:avLst/>
          </a:prstGeom>
          <a:noFill/>
          <a:ln>
            <a:noFill/>
          </a:ln>
        </p:spPr>
        <p:txBody>
          <a:bodyPr anchorCtr="0" anchor="t" bIns="45700" lIns="91425" spcFirstLastPara="1" rIns="91425" wrap="square" tIns="45700">
            <a:spAutoFit/>
          </a:bodyPr>
          <a:lstStyle/>
          <a:p>
            <a:pPr indent="-342900" lvl="0" marL="342900" marR="0" rtl="0" algn="l">
              <a:lnSpc>
                <a:spcPct val="150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Flexibility</a:t>
            </a:r>
            <a:r>
              <a:rPr lang="en-GB" sz="2000">
                <a:solidFill>
                  <a:schemeClr val="dk2"/>
                </a:solidFill>
                <a:latin typeface="Lato Light"/>
                <a:ea typeface="Lato Light"/>
                <a:cs typeface="Lato Light"/>
                <a:sym typeface="Lato Light"/>
              </a:rPr>
              <a:t> – Working hours/breaks/toilet breaks/tasks! Can adaptations be made?</a:t>
            </a:r>
            <a:endParaRPr/>
          </a:p>
          <a:p>
            <a:pPr indent="-342900" lvl="0" marL="342900" marR="0" rtl="0" algn="l">
              <a:lnSpc>
                <a:spcPct val="150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Progression opportunities </a:t>
            </a:r>
            <a:r>
              <a:rPr lang="en-GB" sz="2000">
                <a:solidFill>
                  <a:schemeClr val="dk2"/>
                </a:solidFill>
                <a:latin typeface="Lato Light"/>
                <a:ea typeface="Lato Light"/>
                <a:cs typeface="Lato Light"/>
                <a:sym typeface="Lato Light"/>
              </a:rPr>
              <a:t>– explain these to them, are they getting a fair chance?</a:t>
            </a:r>
            <a:endParaRPr/>
          </a:p>
          <a:p>
            <a:pPr indent="-342900" lvl="0" marL="342900" marR="0" rtl="0" algn="l">
              <a:lnSpc>
                <a:spcPct val="150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Strengths based approach </a:t>
            </a:r>
            <a:r>
              <a:rPr lang="en-GB" sz="2000">
                <a:solidFill>
                  <a:schemeClr val="dk2"/>
                </a:solidFill>
                <a:latin typeface="Lato Light"/>
                <a:ea typeface="Lato Light"/>
                <a:cs typeface="Lato Light"/>
                <a:sym typeface="Lato Light"/>
              </a:rPr>
              <a:t>– why pick out their weaknesses when they posses many strengths?</a:t>
            </a:r>
            <a:endParaRPr/>
          </a:p>
          <a:p>
            <a:pPr indent="-342900" lvl="0" marL="342900" marR="0" rtl="0" algn="l">
              <a:lnSpc>
                <a:spcPct val="150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Sensory factors &amp; their environment! </a:t>
            </a:r>
            <a:r>
              <a:rPr lang="en-GB" sz="2000">
                <a:solidFill>
                  <a:schemeClr val="dk2"/>
                </a:solidFill>
                <a:latin typeface="Lato Light"/>
                <a:ea typeface="Lato Light"/>
                <a:cs typeface="Lato Light"/>
                <a:sym typeface="Lato Light"/>
              </a:rPr>
              <a:t>Consider lights/noises/smells etc &amp; ask them what bothers them. Can they move working spaces (even if outside)</a:t>
            </a:r>
            <a:endParaRPr/>
          </a:p>
          <a:p>
            <a:pPr indent="-342900" lvl="0" marL="342900" marR="0" rtl="0" algn="l">
              <a:lnSpc>
                <a:spcPct val="150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Becoming overwhelmed/overloaded </a:t>
            </a:r>
            <a:r>
              <a:rPr lang="en-GB" sz="2000">
                <a:solidFill>
                  <a:schemeClr val="dk2"/>
                </a:solidFill>
                <a:latin typeface="Lato Light"/>
                <a:ea typeface="Lato Light"/>
                <a:cs typeface="Lato Light"/>
                <a:sym typeface="Lato Light"/>
              </a:rPr>
              <a:t>– what is causing it, ask them? Can you adapt for them?</a:t>
            </a:r>
            <a:endParaRPr/>
          </a:p>
          <a:p>
            <a:pPr indent="-342900" lvl="0" marL="342900" marR="0" rtl="0" algn="l">
              <a:lnSpc>
                <a:spcPct val="150000"/>
              </a:lnSpc>
              <a:spcBef>
                <a:spcPts val="0"/>
              </a:spcBef>
              <a:spcAft>
                <a:spcPts val="0"/>
              </a:spcAft>
              <a:buClr>
                <a:schemeClr val="dk2"/>
              </a:buClr>
              <a:buSzPts val="2000"/>
              <a:buFont typeface="Noto Sans Symbols"/>
              <a:buChar char="∙"/>
            </a:pPr>
            <a:r>
              <a:rPr b="1" lang="en-GB" sz="2000">
                <a:solidFill>
                  <a:schemeClr val="dk2"/>
                </a:solidFill>
                <a:latin typeface="Lato Light"/>
                <a:ea typeface="Lato Light"/>
                <a:cs typeface="Lato Light"/>
                <a:sym typeface="Lato Light"/>
              </a:rPr>
              <a:t>Other colleagues </a:t>
            </a:r>
            <a:r>
              <a:rPr lang="en-GB" sz="2000">
                <a:solidFill>
                  <a:schemeClr val="dk2"/>
                </a:solidFill>
                <a:latin typeface="Lato Light"/>
                <a:ea typeface="Lato Light"/>
                <a:cs typeface="Lato Light"/>
                <a:sym typeface="Lato Light"/>
              </a:rPr>
              <a:t>– they may not understand autism, may bully or tease them, may also be jealous of their talents &amp; try to get rid of them</a:t>
            </a:r>
            <a:endParaRPr/>
          </a:p>
        </p:txBody>
      </p:sp>
      <p:pic>
        <p:nvPicPr>
          <p:cNvPr id="241" name="Google Shape;241;p18"/>
          <p:cNvPicPr preferRelativeResize="0"/>
          <p:nvPr/>
        </p:nvPicPr>
        <p:blipFill rotWithShape="1">
          <a:blip r:embed="rId3">
            <a:alphaModFix/>
          </a:blip>
          <a:srcRect b="0" l="0" r="0" t="0"/>
          <a:stretch/>
        </p:blipFill>
        <p:spPr>
          <a:xfrm>
            <a:off x="6789040" y="183389"/>
            <a:ext cx="1292464" cy="129246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1_Office Theme">
  <a:themeElements>
    <a:clrScheme name="Moss Green Light - Rocketo Graphics">
      <a:dk1>
        <a:srgbClr val="999999"/>
      </a:dk1>
      <a:lt1>
        <a:srgbClr val="FFFFFF"/>
      </a:lt1>
      <a:dk2>
        <a:srgbClr val="494949"/>
      </a:dk2>
      <a:lt2>
        <a:srgbClr val="FFFFFF"/>
      </a:lt2>
      <a:accent1>
        <a:srgbClr val="4BC676"/>
      </a:accent1>
      <a:accent2>
        <a:srgbClr val="43C072"/>
      </a:accent2>
      <a:accent3>
        <a:srgbClr val="40B884"/>
      </a:accent3>
      <a:accent4>
        <a:srgbClr val="3CAE8C"/>
      </a:accent4>
      <a:accent5>
        <a:srgbClr val="379987"/>
      </a:accent5>
      <a:accent6>
        <a:srgbClr val="328582"/>
      </a:accent6>
      <a:hlink>
        <a:srgbClr val="F33B48"/>
      </a:hlink>
      <a:folHlink>
        <a:srgbClr val="FFC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2021-12-08T20:55:30Z</dcterms:created>
  <dc:creator>Yemi Sawyerr</dc:creator>
</cp:coreProperties>
</file>