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embeddedFontLst>
    <p:embeddedFont>
      <p:font typeface="Lato Light"/>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 uri="GoogleSlidesCustomDataVersion2">
      <go:slidesCustomData xmlns:go="http://customooxmlschemas.google.com/" r:id="rId29" roundtripDataSignature="AMtx7mgsfuwxu86y8X61YNFedakfwezO3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Light-bold.fntdata"/><Relationship Id="rId25" Type="http://schemas.openxmlformats.org/officeDocument/2006/relationships/font" Target="fonts/LatoLight-regular.fntdata"/><Relationship Id="rId28" Type="http://schemas.openxmlformats.org/officeDocument/2006/relationships/font" Target="fonts/LatoLight-boldItalic.fntdata"/><Relationship Id="rId27" Type="http://schemas.openxmlformats.org/officeDocument/2006/relationships/font" Target="fonts/LatoLight-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 name="Shape 23"/>
        <p:cNvGrpSpPr/>
        <p:nvPr/>
      </p:nvGrpSpPr>
      <p:grpSpPr>
        <a:xfrm>
          <a:off x="0" y="0"/>
          <a:ext cx="0" cy="0"/>
          <a:chOff x="0" y="0"/>
          <a:chExt cx="0" cy="0"/>
        </a:xfrm>
      </p:grpSpPr>
      <p:sp>
        <p:nvSpPr>
          <p:cNvPr id="24" name="Google Shape;2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 name="Google Shape;2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 name="Google Shape;2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 name="Google Shape;5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 name="Google Shape;6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 name="Google Shape;7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 name="Google Shape;8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 name="Google Shape;13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5" name="Shape 15"/>
        <p:cNvGrpSpPr/>
        <p:nvPr/>
      </p:nvGrpSpPr>
      <p:grpSpPr>
        <a:xfrm>
          <a:off x="0" y="0"/>
          <a:ext cx="0" cy="0"/>
          <a:chOff x="0" y="0"/>
          <a:chExt cx="0" cy="0"/>
        </a:xfrm>
      </p:grpSpPr>
      <p:sp>
        <p:nvSpPr>
          <p:cNvPr id="16" name="Google Shape;16;p21"/>
          <p:cNvSpPr/>
          <p:nvPr>
            <p:ph idx="2" type="pic"/>
          </p:nvPr>
        </p:nvSpPr>
        <p:spPr>
          <a:xfrm>
            <a:off x="2" y="0"/>
            <a:ext cx="12192000" cy="6858000"/>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4 Images">
  <p:cSld name="1_4 Images">
    <p:spTree>
      <p:nvGrpSpPr>
        <p:cNvPr id="17" name="Shape 17"/>
        <p:cNvGrpSpPr/>
        <p:nvPr/>
      </p:nvGrpSpPr>
      <p:grpSpPr>
        <a:xfrm>
          <a:off x="0" y="0"/>
          <a:ext cx="0" cy="0"/>
          <a:chOff x="0" y="0"/>
          <a:chExt cx="0" cy="0"/>
        </a:xfrm>
      </p:grpSpPr>
      <p:sp>
        <p:nvSpPr>
          <p:cNvPr id="18" name="Google Shape;18;p22"/>
          <p:cNvSpPr/>
          <p:nvPr>
            <p:ph idx="2" type="pic"/>
          </p:nvPr>
        </p:nvSpPr>
        <p:spPr>
          <a:xfrm>
            <a:off x="0" y="0"/>
            <a:ext cx="12192000" cy="4019984"/>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 name="Shape 19"/>
        <p:cNvGrpSpPr/>
        <p:nvPr/>
      </p:nvGrpSpPr>
      <p:grpSpPr>
        <a:xfrm>
          <a:off x="0" y="0"/>
          <a:ext cx="0" cy="0"/>
          <a:chOff x="0" y="0"/>
          <a:chExt cx="0" cy="0"/>
        </a:xfrm>
      </p:grpSpPr>
      <p:sp>
        <p:nvSpPr>
          <p:cNvPr id="20" name="Google Shape;20;p23"/>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3"/>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3"/>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0"/>
          <p:cNvSpPr txBox="1"/>
          <p:nvPr>
            <p:ph type="title"/>
          </p:nvPr>
        </p:nvSpPr>
        <p:spPr>
          <a:xfrm>
            <a:off x="838200" y="365126"/>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399"/>
              <a:buFont typeface="Calibri"/>
              <a:buNone/>
              <a:defRPr b="0" i="0" sz="4399"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336" lvl="0" marL="457200" marR="0" rtl="0" algn="l">
              <a:lnSpc>
                <a:spcPct val="90000"/>
              </a:lnSpc>
              <a:spcBef>
                <a:spcPts val="1000"/>
              </a:spcBef>
              <a:spcAft>
                <a:spcPts val="0"/>
              </a:spcAft>
              <a:buClr>
                <a:schemeClr val="dk1"/>
              </a:buClr>
              <a:buSzPts val="2799"/>
              <a:buFont typeface="Arial"/>
              <a:buChar char="•"/>
              <a:defRPr b="0" i="0" sz="2799"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0"/>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9B9B9"/>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0"/>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B9B9B9"/>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0"/>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B9B9B9"/>
                </a:solidFill>
                <a:latin typeface="Calibri"/>
                <a:ea typeface="Calibri"/>
                <a:cs typeface="Calibri"/>
                <a:sym typeface="Calibri"/>
              </a:defRPr>
            </a:lvl1pPr>
            <a:lvl2pPr indent="0" lvl="1" marL="0" marR="0" rtl="0" algn="r">
              <a:spcBef>
                <a:spcPts val="0"/>
              </a:spcBef>
              <a:buNone/>
              <a:defRPr b="0" i="0" sz="1200" u="none" cap="none" strike="noStrike">
                <a:solidFill>
                  <a:srgbClr val="B9B9B9"/>
                </a:solidFill>
                <a:latin typeface="Calibri"/>
                <a:ea typeface="Calibri"/>
                <a:cs typeface="Calibri"/>
                <a:sym typeface="Calibri"/>
              </a:defRPr>
            </a:lvl2pPr>
            <a:lvl3pPr indent="0" lvl="2" marL="0" marR="0" rtl="0" algn="r">
              <a:spcBef>
                <a:spcPts val="0"/>
              </a:spcBef>
              <a:buNone/>
              <a:defRPr b="0" i="0" sz="1200" u="none" cap="none" strike="noStrike">
                <a:solidFill>
                  <a:srgbClr val="B9B9B9"/>
                </a:solidFill>
                <a:latin typeface="Calibri"/>
                <a:ea typeface="Calibri"/>
                <a:cs typeface="Calibri"/>
                <a:sym typeface="Calibri"/>
              </a:defRPr>
            </a:lvl3pPr>
            <a:lvl4pPr indent="0" lvl="3" marL="0" marR="0" rtl="0" algn="r">
              <a:spcBef>
                <a:spcPts val="0"/>
              </a:spcBef>
              <a:buNone/>
              <a:defRPr b="0" i="0" sz="1200" u="none" cap="none" strike="noStrike">
                <a:solidFill>
                  <a:srgbClr val="B9B9B9"/>
                </a:solidFill>
                <a:latin typeface="Calibri"/>
                <a:ea typeface="Calibri"/>
                <a:cs typeface="Calibri"/>
                <a:sym typeface="Calibri"/>
              </a:defRPr>
            </a:lvl4pPr>
            <a:lvl5pPr indent="0" lvl="4" marL="0" marR="0" rtl="0" algn="r">
              <a:spcBef>
                <a:spcPts val="0"/>
              </a:spcBef>
              <a:buNone/>
              <a:defRPr b="0" i="0" sz="1200" u="none" cap="none" strike="noStrike">
                <a:solidFill>
                  <a:srgbClr val="B9B9B9"/>
                </a:solidFill>
                <a:latin typeface="Calibri"/>
                <a:ea typeface="Calibri"/>
                <a:cs typeface="Calibri"/>
                <a:sym typeface="Calibri"/>
              </a:defRPr>
            </a:lvl5pPr>
            <a:lvl6pPr indent="0" lvl="5" marL="0" marR="0" rtl="0" algn="r">
              <a:spcBef>
                <a:spcPts val="0"/>
              </a:spcBef>
              <a:buNone/>
              <a:defRPr b="0" i="0" sz="1200" u="none" cap="none" strike="noStrike">
                <a:solidFill>
                  <a:srgbClr val="B9B9B9"/>
                </a:solidFill>
                <a:latin typeface="Calibri"/>
                <a:ea typeface="Calibri"/>
                <a:cs typeface="Calibri"/>
                <a:sym typeface="Calibri"/>
              </a:defRPr>
            </a:lvl6pPr>
            <a:lvl7pPr indent="0" lvl="6" marL="0" marR="0" rtl="0" algn="r">
              <a:spcBef>
                <a:spcPts val="0"/>
              </a:spcBef>
              <a:buNone/>
              <a:defRPr b="0" i="0" sz="1200" u="none" cap="none" strike="noStrike">
                <a:solidFill>
                  <a:srgbClr val="B9B9B9"/>
                </a:solidFill>
                <a:latin typeface="Calibri"/>
                <a:ea typeface="Calibri"/>
                <a:cs typeface="Calibri"/>
                <a:sym typeface="Calibri"/>
              </a:defRPr>
            </a:lvl7pPr>
            <a:lvl8pPr indent="0" lvl="7" marL="0" marR="0" rtl="0" algn="r">
              <a:spcBef>
                <a:spcPts val="0"/>
              </a:spcBef>
              <a:buNone/>
              <a:defRPr b="0" i="0" sz="1200" u="none" cap="none" strike="noStrike">
                <a:solidFill>
                  <a:srgbClr val="B9B9B9"/>
                </a:solidFill>
                <a:latin typeface="Calibri"/>
                <a:ea typeface="Calibri"/>
                <a:cs typeface="Calibri"/>
                <a:sym typeface="Calibri"/>
              </a:defRPr>
            </a:lvl8pPr>
            <a:lvl9pPr indent="0" lvl="8" marL="0" marR="0" rtl="0" algn="r">
              <a:spcBef>
                <a:spcPts val="0"/>
              </a:spcBef>
              <a:buNone/>
              <a:defRPr b="0" i="0" sz="1200" u="none" cap="none" strike="noStrike">
                <a:solidFill>
                  <a:srgbClr val="B9B9B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image" Target="../media/image4.png"/><Relationship Id="rId12" Type="http://schemas.openxmlformats.org/officeDocument/2006/relationships/image" Target="../media/image14.png"/><Relationship Id="rId9" Type="http://schemas.openxmlformats.org/officeDocument/2006/relationships/image" Target="../media/image10.png"/><Relationship Id="rId5" Type="http://schemas.openxmlformats.org/officeDocument/2006/relationships/image" Target="../media/image2.png"/><Relationship Id="rId6" Type="http://schemas.openxmlformats.org/officeDocument/2006/relationships/image" Target="../media/image7.png"/><Relationship Id="rId7" Type="http://schemas.openxmlformats.org/officeDocument/2006/relationships/image" Target="../media/image9.png"/><Relationship Id="rId8"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6.jpg"/><Relationship Id="rId4" Type="http://schemas.openxmlformats.org/officeDocument/2006/relationships/image" Target="../media/image2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9.png"/><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9.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9.png"/><Relationship Id="rId4" Type="http://schemas.openxmlformats.org/officeDocument/2006/relationships/image" Target="../media/image17.png"/><Relationship Id="rId5" Type="http://schemas.openxmlformats.org/officeDocument/2006/relationships/image" Target="../media/image20.png"/><Relationship Id="rId6" Type="http://schemas.openxmlformats.org/officeDocument/2006/relationships/image" Target="../media/image18.png"/><Relationship Id="rId7"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9.png"/><Relationship Id="rId4" Type="http://schemas.openxmlformats.org/officeDocument/2006/relationships/image" Target="../media/image33.png"/><Relationship Id="rId5" Type="http://schemas.openxmlformats.org/officeDocument/2006/relationships/image" Target="../media/image24.png"/><Relationship Id="rId6" Type="http://schemas.openxmlformats.org/officeDocument/2006/relationships/image" Target="../media/image26.png"/><Relationship Id="rId7"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9.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9.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9.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1" Type="http://schemas.openxmlformats.org/officeDocument/2006/relationships/image" Target="../media/image32.png"/><Relationship Id="rId10" Type="http://schemas.openxmlformats.org/officeDocument/2006/relationships/image" Target="../media/image40.png"/><Relationship Id="rId13" Type="http://schemas.openxmlformats.org/officeDocument/2006/relationships/image" Target="../media/image35.png"/><Relationship Id="rId12"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9.png"/><Relationship Id="rId4" Type="http://schemas.openxmlformats.org/officeDocument/2006/relationships/image" Target="../media/image34.png"/><Relationship Id="rId9" Type="http://schemas.openxmlformats.org/officeDocument/2006/relationships/image" Target="../media/image37.png"/><Relationship Id="rId15" Type="http://schemas.openxmlformats.org/officeDocument/2006/relationships/image" Target="../media/image47.png"/><Relationship Id="rId14" Type="http://schemas.openxmlformats.org/officeDocument/2006/relationships/image" Target="../media/image39.png"/><Relationship Id="rId17" Type="http://schemas.openxmlformats.org/officeDocument/2006/relationships/image" Target="../media/image41.png"/><Relationship Id="rId16" Type="http://schemas.openxmlformats.org/officeDocument/2006/relationships/image" Target="../media/image43.png"/><Relationship Id="rId5" Type="http://schemas.openxmlformats.org/officeDocument/2006/relationships/image" Target="../media/image31.png"/><Relationship Id="rId6" Type="http://schemas.openxmlformats.org/officeDocument/2006/relationships/image" Target="../media/image28.png"/><Relationship Id="rId7" Type="http://schemas.openxmlformats.org/officeDocument/2006/relationships/image" Target="../media/image44.png"/><Relationship Id="rId8" Type="http://schemas.openxmlformats.org/officeDocument/2006/relationships/image" Target="../media/image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9.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9.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9.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9.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9.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9.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9.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9.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9.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 name="Shape 27"/>
        <p:cNvGrpSpPr/>
        <p:nvPr/>
      </p:nvGrpSpPr>
      <p:grpSpPr>
        <a:xfrm>
          <a:off x="0" y="0"/>
          <a:ext cx="0" cy="0"/>
          <a:chOff x="0" y="0"/>
          <a:chExt cx="0" cy="0"/>
        </a:xfrm>
      </p:grpSpPr>
      <p:sp>
        <p:nvSpPr>
          <p:cNvPr id="28" name="Google Shape;28;p1"/>
          <p:cNvSpPr txBox="1"/>
          <p:nvPr/>
        </p:nvSpPr>
        <p:spPr>
          <a:xfrm>
            <a:off x="2609567" y="5212451"/>
            <a:ext cx="5164668" cy="9770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5749" u="none" cap="none" strike="noStrike">
                <a:solidFill>
                  <a:srgbClr val="363636"/>
                </a:solidFill>
                <a:latin typeface="Lato Light"/>
                <a:ea typeface="Lato Light"/>
                <a:cs typeface="Lato Light"/>
                <a:sym typeface="Lato Light"/>
              </a:rPr>
              <a:t>Sports Edition</a:t>
            </a:r>
            <a:endParaRPr/>
          </a:p>
        </p:txBody>
      </p:sp>
      <p:sp>
        <p:nvSpPr>
          <p:cNvPr id="29" name="Google Shape;29;p1"/>
          <p:cNvSpPr/>
          <p:nvPr/>
        </p:nvSpPr>
        <p:spPr>
          <a:xfrm>
            <a:off x="9271728" y="291879"/>
            <a:ext cx="1885995" cy="1975984"/>
          </a:xfrm>
          <a:prstGeom prst="rect">
            <a:avLst/>
          </a:prstGeom>
          <a:solidFill>
            <a:srgbClr val="EAEAEA"/>
          </a:solidFill>
          <a:ln cap="flat" cmpd="sng" w="12700">
            <a:solidFill>
              <a:srgbClr val="EAEAE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0" name="Google Shape;30;p1"/>
          <p:cNvSpPr/>
          <p:nvPr/>
        </p:nvSpPr>
        <p:spPr>
          <a:xfrm>
            <a:off x="937202" y="314881"/>
            <a:ext cx="4484846" cy="4346005"/>
          </a:xfrm>
          <a:prstGeom prst="flowChartConnector">
            <a:avLst/>
          </a:prstGeom>
          <a:solidFill>
            <a:srgbClr val="A2EAF4"/>
          </a:solidFill>
          <a:ln cap="flat" cmpd="sng" w="12700">
            <a:solidFill>
              <a:srgbClr val="C9EFE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A picture containing graphical user interface&#10;&#10;Description automatically generated" id="31" name="Google Shape;31;p1"/>
          <p:cNvPicPr preferRelativeResize="0"/>
          <p:nvPr/>
        </p:nvPicPr>
        <p:blipFill rotWithShape="1">
          <a:blip r:embed="rId3">
            <a:alphaModFix/>
          </a:blip>
          <a:srcRect b="0" l="0" r="0" t="0"/>
          <a:stretch/>
        </p:blipFill>
        <p:spPr>
          <a:xfrm>
            <a:off x="9315380" y="361521"/>
            <a:ext cx="1842343" cy="1842343"/>
          </a:xfrm>
          <a:prstGeom prst="rect">
            <a:avLst/>
          </a:prstGeom>
          <a:noFill/>
          <a:ln>
            <a:noFill/>
          </a:ln>
        </p:spPr>
      </p:pic>
      <p:pic>
        <p:nvPicPr>
          <p:cNvPr id="32" name="Google Shape;32;p1"/>
          <p:cNvPicPr preferRelativeResize="0"/>
          <p:nvPr/>
        </p:nvPicPr>
        <p:blipFill rotWithShape="1">
          <a:blip r:embed="rId4">
            <a:alphaModFix/>
          </a:blip>
          <a:srcRect b="0" l="0" r="0" t="0"/>
          <a:stretch/>
        </p:blipFill>
        <p:spPr>
          <a:xfrm>
            <a:off x="9320016" y="2684901"/>
            <a:ext cx="1967542" cy="2951314"/>
          </a:xfrm>
          <a:prstGeom prst="rect">
            <a:avLst/>
          </a:prstGeom>
          <a:noFill/>
          <a:ln>
            <a:noFill/>
          </a:ln>
        </p:spPr>
      </p:pic>
      <p:sp>
        <p:nvSpPr>
          <p:cNvPr id="33" name="Google Shape;33;p1"/>
          <p:cNvSpPr txBox="1"/>
          <p:nvPr/>
        </p:nvSpPr>
        <p:spPr>
          <a:xfrm>
            <a:off x="1078852" y="1356951"/>
            <a:ext cx="4050265" cy="230781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2400" u="none" cap="none" strike="noStrike">
                <a:solidFill>
                  <a:srgbClr val="999999"/>
                </a:solidFill>
                <a:latin typeface="Lato Light"/>
                <a:ea typeface="Lato Light"/>
                <a:cs typeface="Lato Light"/>
                <a:sym typeface="Lato Light"/>
              </a:rPr>
              <a:t> </a:t>
            </a:r>
            <a:r>
              <a:rPr b="0" i="0" lang="en-GB" sz="3599" u="none" cap="none" strike="noStrike">
                <a:solidFill>
                  <a:srgbClr val="494949"/>
                </a:solidFill>
                <a:latin typeface="Lato Light"/>
                <a:ea typeface="Lato Light"/>
                <a:cs typeface="Lato Light"/>
                <a:sym typeface="Lato Light"/>
              </a:rPr>
              <a:t>AUTISM &amp; NEURODIVERSITY WORKPLACE MASTERCLASS</a:t>
            </a:r>
            <a:endParaRPr b="0" i="0" sz="2400" u="none" cap="none" strike="noStrike">
              <a:solidFill>
                <a:srgbClr val="494949"/>
              </a:solidFill>
              <a:latin typeface="Lato Light"/>
              <a:ea typeface="Lato Light"/>
              <a:cs typeface="Lato Light"/>
              <a:sym typeface="Lato Light"/>
            </a:endParaRPr>
          </a:p>
        </p:txBody>
      </p:sp>
      <p:sp>
        <p:nvSpPr>
          <p:cNvPr id="34" name="Google Shape;34;p1"/>
          <p:cNvSpPr/>
          <p:nvPr/>
        </p:nvSpPr>
        <p:spPr>
          <a:xfrm>
            <a:off x="5619875" y="1056908"/>
            <a:ext cx="112667" cy="113818"/>
          </a:xfrm>
          <a:prstGeom prst="flowChartConnector">
            <a:avLst/>
          </a:prstGeom>
          <a:solidFill>
            <a:srgbClr val="C9EFED"/>
          </a:solidFill>
          <a:ln cap="flat" cmpd="sng" w="12700">
            <a:solidFill>
              <a:srgbClr val="C9EFE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id="35" name="Google Shape;35;p1"/>
          <p:cNvPicPr preferRelativeResize="0"/>
          <p:nvPr/>
        </p:nvPicPr>
        <p:blipFill rotWithShape="1">
          <a:blip r:embed="rId5">
            <a:alphaModFix/>
          </a:blip>
          <a:srcRect b="0" l="0" r="0" t="0"/>
          <a:stretch/>
        </p:blipFill>
        <p:spPr>
          <a:xfrm>
            <a:off x="6052598" y="773009"/>
            <a:ext cx="118867" cy="118867"/>
          </a:xfrm>
          <a:prstGeom prst="rect">
            <a:avLst/>
          </a:prstGeom>
          <a:noFill/>
          <a:ln>
            <a:noFill/>
          </a:ln>
        </p:spPr>
      </p:pic>
      <p:pic>
        <p:nvPicPr>
          <p:cNvPr id="36" name="Google Shape;36;p1"/>
          <p:cNvPicPr preferRelativeResize="0"/>
          <p:nvPr/>
        </p:nvPicPr>
        <p:blipFill rotWithShape="1">
          <a:blip r:embed="rId5">
            <a:alphaModFix/>
          </a:blip>
          <a:srcRect b="0" l="0" r="0" t="0"/>
          <a:stretch/>
        </p:blipFill>
        <p:spPr>
          <a:xfrm>
            <a:off x="6457136" y="498724"/>
            <a:ext cx="118867" cy="118867"/>
          </a:xfrm>
          <a:prstGeom prst="rect">
            <a:avLst/>
          </a:prstGeom>
          <a:noFill/>
          <a:ln>
            <a:noFill/>
          </a:ln>
        </p:spPr>
      </p:pic>
      <p:pic>
        <p:nvPicPr>
          <p:cNvPr id="37" name="Google Shape;37;p1"/>
          <p:cNvPicPr preferRelativeResize="0"/>
          <p:nvPr/>
        </p:nvPicPr>
        <p:blipFill rotWithShape="1">
          <a:blip r:embed="rId5">
            <a:alphaModFix/>
          </a:blip>
          <a:srcRect b="0" l="0" r="0" t="0"/>
          <a:stretch/>
        </p:blipFill>
        <p:spPr>
          <a:xfrm>
            <a:off x="6916588" y="173151"/>
            <a:ext cx="118867" cy="118867"/>
          </a:xfrm>
          <a:prstGeom prst="rect">
            <a:avLst/>
          </a:prstGeom>
          <a:noFill/>
          <a:ln>
            <a:noFill/>
          </a:ln>
        </p:spPr>
      </p:pic>
      <p:pic>
        <p:nvPicPr>
          <p:cNvPr id="38" name="Google Shape;38;p1"/>
          <p:cNvPicPr preferRelativeResize="0"/>
          <p:nvPr/>
        </p:nvPicPr>
        <p:blipFill rotWithShape="1">
          <a:blip r:embed="rId6">
            <a:alphaModFix/>
          </a:blip>
          <a:srcRect b="0" l="0" r="0" t="0"/>
          <a:stretch/>
        </p:blipFill>
        <p:spPr>
          <a:xfrm rot="-977761">
            <a:off x="124369" y="5405660"/>
            <a:ext cx="1420306" cy="999700"/>
          </a:xfrm>
          <a:prstGeom prst="rect">
            <a:avLst/>
          </a:prstGeom>
          <a:noFill/>
          <a:ln>
            <a:noFill/>
          </a:ln>
        </p:spPr>
      </p:pic>
      <p:pic>
        <p:nvPicPr>
          <p:cNvPr id="39" name="Google Shape;39;p1"/>
          <p:cNvPicPr preferRelativeResize="0"/>
          <p:nvPr/>
        </p:nvPicPr>
        <p:blipFill rotWithShape="1">
          <a:blip r:embed="rId5">
            <a:alphaModFix/>
          </a:blip>
          <a:srcRect b="0" l="0" r="0" t="0"/>
          <a:stretch/>
        </p:blipFill>
        <p:spPr>
          <a:xfrm>
            <a:off x="1596969" y="4858780"/>
            <a:ext cx="118867" cy="118867"/>
          </a:xfrm>
          <a:prstGeom prst="rect">
            <a:avLst/>
          </a:prstGeom>
          <a:noFill/>
          <a:ln>
            <a:noFill/>
          </a:ln>
        </p:spPr>
      </p:pic>
      <p:pic>
        <p:nvPicPr>
          <p:cNvPr id="40" name="Google Shape;40;p1"/>
          <p:cNvPicPr preferRelativeResize="0"/>
          <p:nvPr/>
        </p:nvPicPr>
        <p:blipFill rotWithShape="1">
          <a:blip r:embed="rId7">
            <a:alphaModFix/>
          </a:blip>
          <a:srcRect b="0" l="0" r="0" t="0"/>
          <a:stretch/>
        </p:blipFill>
        <p:spPr>
          <a:xfrm rot="-2335293">
            <a:off x="10626926" y="4636978"/>
            <a:ext cx="1703758" cy="1728141"/>
          </a:xfrm>
          <a:prstGeom prst="rect">
            <a:avLst/>
          </a:prstGeom>
          <a:noFill/>
          <a:ln>
            <a:noFill/>
          </a:ln>
        </p:spPr>
      </p:pic>
      <p:sp>
        <p:nvSpPr>
          <p:cNvPr id="41" name="Google Shape;41;p1"/>
          <p:cNvSpPr/>
          <p:nvPr/>
        </p:nvSpPr>
        <p:spPr>
          <a:xfrm>
            <a:off x="5830159" y="1719294"/>
            <a:ext cx="567057" cy="548569"/>
          </a:xfrm>
          <a:prstGeom prst="flowChartConnector">
            <a:avLst/>
          </a:prstGeom>
          <a:solidFill>
            <a:srgbClr val="C9EFED"/>
          </a:solidFill>
          <a:ln cap="flat" cmpd="sng" w="12700">
            <a:solidFill>
              <a:srgbClr val="C9EFE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id="42" name="Google Shape;42;p1"/>
          <p:cNvPicPr preferRelativeResize="0"/>
          <p:nvPr/>
        </p:nvPicPr>
        <p:blipFill rotWithShape="1">
          <a:blip r:embed="rId8">
            <a:alphaModFix/>
          </a:blip>
          <a:srcRect b="0" l="0" r="0" t="0"/>
          <a:stretch/>
        </p:blipFill>
        <p:spPr>
          <a:xfrm>
            <a:off x="1182317" y="145890"/>
            <a:ext cx="425859" cy="412267"/>
          </a:xfrm>
          <a:prstGeom prst="rect">
            <a:avLst/>
          </a:prstGeom>
          <a:noFill/>
          <a:ln>
            <a:noFill/>
          </a:ln>
        </p:spPr>
      </p:pic>
      <p:pic>
        <p:nvPicPr>
          <p:cNvPr id="43" name="Google Shape;43;p1"/>
          <p:cNvPicPr preferRelativeResize="0"/>
          <p:nvPr/>
        </p:nvPicPr>
        <p:blipFill rotWithShape="1">
          <a:blip r:embed="rId9">
            <a:alphaModFix/>
          </a:blip>
          <a:srcRect b="0" l="0" r="0" t="0"/>
          <a:stretch/>
        </p:blipFill>
        <p:spPr>
          <a:xfrm rot="5400000">
            <a:off x="32998" y="4893743"/>
            <a:ext cx="1985751" cy="1643761"/>
          </a:xfrm>
          <a:prstGeom prst="rect">
            <a:avLst/>
          </a:prstGeom>
          <a:noFill/>
          <a:ln>
            <a:noFill/>
          </a:ln>
        </p:spPr>
      </p:pic>
      <p:grpSp>
        <p:nvGrpSpPr>
          <p:cNvPr id="44" name="Google Shape;44;p1"/>
          <p:cNvGrpSpPr/>
          <p:nvPr/>
        </p:nvGrpSpPr>
        <p:grpSpPr>
          <a:xfrm>
            <a:off x="940619" y="4626122"/>
            <a:ext cx="150486" cy="2179003"/>
            <a:chOff x="14244181" y="7690855"/>
            <a:chExt cx="301011" cy="4358573"/>
          </a:xfrm>
        </p:grpSpPr>
        <p:sp>
          <p:nvSpPr>
            <p:cNvPr id="45" name="Google Shape;45;p1"/>
            <p:cNvSpPr/>
            <p:nvPr/>
          </p:nvSpPr>
          <p:spPr>
            <a:xfrm>
              <a:off x="14250277" y="11811663"/>
              <a:ext cx="237765" cy="237765"/>
            </a:xfrm>
            <a:prstGeom prst="flowChartConnector">
              <a:avLst/>
            </a:prstGeom>
            <a:solidFill>
              <a:srgbClr val="D6D6D6"/>
            </a:solidFill>
            <a:ln cap="flat" cmpd="sng" w="12700">
              <a:solidFill>
                <a:srgbClr val="D6D6D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id="46" name="Google Shape;46;p1"/>
            <p:cNvPicPr preferRelativeResize="0"/>
            <p:nvPr/>
          </p:nvPicPr>
          <p:blipFill rotWithShape="1">
            <a:blip r:embed="rId10">
              <a:alphaModFix/>
            </a:blip>
            <a:srcRect b="0" l="0" r="0" t="0"/>
            <a:stretch/>
          </p:blipFill>
          <p:spPr>
            <a:xfrm>
              <a:off x="14244181" y="10430385"/>
              <a:ext cx="249958" cy="249958"/>
            </a:xfrm>
            <a:prstGeom prst="rect">
              <a:avLst/>
            </a:prstGeom>
            <a:noFill/>
            <a:ln>
              <a:noFill/>
            </a:ln>
          </p:spPr>
        </p:pic>
        <p:pic>
          <p:nvPicPr>
            <p:cNvPr id="47" name="Google Shape;47;p1"/>
            <p:cNvPicPr preferRelativeResize="0"/>
            <p:nvPr/>
          </p:nvPicPr>
          <p:blipFill rotWithShape="1">
            <a:blip r:embed="rId10">
              <a:alphaModFix/>
            </a:blip>
            <a:srcRect b="0" l="0" r="0" t="0"/>
            <a:stretch/>
          </p:blipFill>
          <p:spPr>
            <a:xfrm>
              <a:off x="14295234" y="9072133"/>
              <a:ext cx="249958" cy="249958"/>
            </a:xfrm>
            <a:prstGeom prst="rect">
              <a:avLst/>
            </a:prstGeom>
            <a:noFill/>
            <a:ln>
              <a:noFill/>
            </a:ln>
          </p:spPr>
        </p:pic>
        <p:pic>
          <p:nvPicPr>
            <p:cNvPr id="48" name="Google Shape;48;p1"/>
            <p:cNvPicPr preferRelativeResize="0"/>
            <p:nvPr/>
          </p:nvPicPr>
          <p:blipFill rotWithShape="1">
            <a:blip r:embed="rId10">
              <a:alphaModFix/>
            </a:blip>
            <a:srcRect b="0" l="0" r="0" t="0"/>
            <a:stretch/>
          </p:blipFill>
          <p:spPr>
            <a:xfrm>
              <a:off x="14244181" y="7690855"/>
              <a:ext cx="249958" cy="249958"/>
            </a:xfrm>
            <a:prstGeom prst="rect">
              <a:avLst/>
            </a:prstGeom>
            <a:noFill/>
            <a:ln>
              <a:noFill/>
            </a:ln>
          </p:spPr>
        </p:pic>
      </p:grpSp>
      <p:pic>
        <p:nvPicPr>
          <p:cNvPr id="49" name="Google Shape;49;p1"/>
          <p:cNvPicPr preferRelativeResize="0"/>
          <p:nvPr/>
        </p:nvPicPr>
        <p:blipFill rotWithShape="1">
          <a:blip r:embed="rId11">
            <a:alphaModFix/>
          </a:blip>
          <a:srcRect b="28244" l="0" r="23575" t="0"/>
          <a:stretch/>
        </p:blipFill>
        <p:spPr>
          <a:xfrm rot="-972607">
            <a:off x="268614" y="-78657"/>
            <a:ext cx="1076132" cy="1331898"/>
          </a:xfrm>
          <a:prstGeom prst="rect">
            <a:avLst/>
          </a:prstGeom>
          <a:noFill/>
          <a:ln>
            <a:noFill/>
          </a:ln>
        </p:spPr>
      </p:pic>
      <p:pic>
        <p:nvPicPr>
          <p:cNvPr id="50" name="Google Shape;50;p1"/>
          <p:cNvPicPr preferRelativeResize="0"/>
          <p:nvPr/>
        </p:nvPicPr>
        <p:blipFill rotWithShape="1">
          <a:blip r:embed="rId12">
            <a:alphaModFix/>
          </a:blip>
          <a:srcRect b="0" l="0" r="0" t="0"/>
          <a:stretch/>
        </p:blipFill>
        <p:spPr>
          <a:xfrm rot="-2163345">
            <a:off x="6247783" y="-409595"/>
            <a:ext cx="149346" cy="2182273"/>
          </a:xfrm>
          <a:prstGeom prst="rect">
            <a:avLst/>
          </a:prstGeom>
          <a:noFill/>
          <a:ln>
            <a:noFill/>
          </a:ln>
        </p:spPr>
      </p:pic>
      <p:sp>
        <p:nvSpPr>
          <p:cNvPr id="51" name="Google Shape;51;p1"/>
          <p:cNvSpPr/>
          <p:nvPr/>
        </p:nvSpPr>
        <p:spPr>
          <a:xfrm>
            <a:off x="11478805" y="232584"/>
            <a:ext cx="298039" cy="292570"/>
          </a:xfrm>
          <a:prstGeom prst="flowChartConnector">
            <a:avLst/>
          </a:prstGeom>
          <a:solidFill>
            <a:srgbClr val="D6D6D6"/>
          </a:solidFill>
          <a:ln cap="flat" cmpd="sng" w="12700">
            <a:solidFill>
              <a:srgbClr val="D6D6D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52" name="Google Shape;52;p1"/>
          <p:cNvSpPr txBox="1"/>
          <p:nvPr/>
        </p:nvSpPr>
        <p:spPr>
          <a:xfrm>
            <a:off x="9491008" y="5820181"/>
            <a:ext cx="259881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2400" u="none" cap="none" strike="noStrike">
                <a:solidFill>
                  <a:schemeClr val="dk2"/>
                </a:solidFill>
                <a:latin typeface="Lato Light"/>
                <a:ea typeface="Lato Light"/>
                <a:cs typeface="Lato Light"/>
                <a:sym typeface="Lato Light"/>
              </a:rPr>
              <a:t>Day 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2"/>
          <p:cNvSpPr/>
          <p:nvPr/>
        </p:nvSpPr>
        <p:spPr>
          <a:xfrm>
            <a:off x="2381" y="446"/>
            <a:ext cx="12187238" cy="2450273"/>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Lato Light"/>
              <a:ea typeface="Lato Light"/>
              <a:cs typeface="Lato Light"/>
              <a:sym typeface="Lato Light"/>
            </a:endParaRPr>
          </a:p>
        </p:txBody>
      </p:sp>
      <p:sp>
        <p:nvSpPr>
          <p:cNvPr id="58" name="Google Shape;58;p2"/>
          <p:cNvSpPr txBox="1"/>
          <p:nvPr/>
        </p:nvSpPr>
        <p:spPr>
          <a:xfrm>
            <a:off x="341847" y="2660648"/>
            <a:ext cx="7206436" cy="95487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363636"/>
              </a:buClr>
              <a:buSzPts val="2000"/>
              <a:buFont typeface="Lato Light"/>
              <a:buNone/>
            </a:pPr>
            <a:r>
              <a:rPr b="0" i="0" lang="en-GB" sz="2000" u="none" cap="none" strike="noStrike">
                <a:solidFill>
                  <a:srgbClr val="363636"/>
                </a:solidFill>
                <a:latin typeface="Lato Light"/>
                <a:ea typeface="Lato Light"/>
                <a:cs typeface="Lato Light"/>
                <a:sym typeface="Lato Light"/>
              </a:rPr>
              <a:t>We may also show this presentation on our YouTube Channel, to make it accessible for those not on Facebook!</a:t>
            </a:r>
            <a:endParaRPr/>
          </a:p>
        </p:txBody>
      </p:sp>
      <p:sp>
        <p:nvSpPr>
          <p:cNvPr id="59" name="Google Shape;59;p2"/>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Lato Light"/>
              <a:ea typeface="Lato Light"/>
              <a:cs typeface="Lato Light"/>
              <a:sym typeface="Lato Light"/>
            </a:endParaRPr>
          </a:p>
        </p:txBody>
      </p:sp>
      <p:pic>
        <p:nvPicPr>
          <p:cNvPr descr="A close-up of some text&#10;&#10;Description automatically generated with low confidence" id="60" name="Google Shape;60;p2"/>
          <p:cNvPicPr preferRelativeResize="0"/>
          <p:nvPr/>
        </p:nvPicPr>
        <p:blipFill rotWithShape="1">
          <a:blip r:embed="rId3">
            <a:alphaModFix/>
          </a:blip>
          <a:srcRect b="0" l="0" r="0" t="0"/>
          <a:stretch/>
        </p:blipFill>
        <p:spPr>
          <a:xfrm>
            <a:off x="8541129" y="214451"/>
            <a:ext cx="3521683" cy="1760842"/>
          </a:xfrm>
          <a:prstGeom prst="rect">
            <a:avLst/>
          </a:prstGeom>
          <a:noFill/>
          <a:ln>
            <a:noFill/>
          </a:ln>
        </p:spPr>
      </p:pic>
      <p:pic>
        <p:nvPicPr>
          <p:cNvPr id="61" name="Google Shape;61;p2"/>
          <p:cNvPicPr preferRelativeResize="0"/>
          <p:nvPr/>
        </p:nvPicPr>
        <p:blipFill rotWithShape="1">
          <a:blip r:embed="rId4">
            <a:alphaModFix/>
          </a:blip>
          <a:srcRect b="0" l="0" r="0" t="0"/>
          <a:stretch/>
        </p:blipFill>
        <p:spPr>
          <a:xfrm>
            <a:off x="168439" y="4827352"/>
            <a:ext cx="2555306" cy="143097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3"/>
          <p:cNvPicPr preferRelativeResize="0"/>
          <p:nvPr/>
        </p:nvPicPr>
        <p:blipFill rotWithShape="1">
          <a:blip r:embed="rId3">
            <a:alphaModFix/>
          </a:blip>
          <a:srcRect b="0" l="0" r="0" t="0"/>
          <a:stretch/>
        </p:blipFill>
        <p:spPr>
          <a:xfrm>
            <a:off x="0" y="0"/>
            <a:ext cx="12192000" cy="2456074"/>
          </a:xfrm>
          <a:prstGeom prst="rect">
            <a:avLst/>
          </a:prstGeom>
          <a:noFill/>
          <a:ln>
            <a:noFill/>
          </a:ln>
        </p:spPr>
      </p:pic>
      <p:sp>
        <p:nvSpPr>
          <p:cNvPr id="67" name="Google Shape;67;p3"/>
          <p:cNvSpPr txBox="1"/>
          <p:nvPr/>
        </p:nvSpPr>
        <p:spPr>
          <a:xfrm>
            <a:off x="369475" y="587030"/>
            <a:ext cx="847162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Key Points from Day 2!</a:t>
            </a:r>
            <a:endParaRPr b="1" sz="4400">
              <a:solidFill>
                <a:srgbClr val="363636"/>
              </a:solidFill>
              <a:latin typeface="Lato Light"/>
              <a:ea typeface="Lato Light"/>
              <a:cs typeface="Lato Light"/>
              <a:sym typeface="Lato Light"/>
            </a:endParaRPr>
          </a:p>
        </p:txBody>
      </p:sp>
      <p:sp>
        <p:nvSpPr>
          <p:cNvPr id="68" name="Google Shape;68;p3"/>
          <p:cNvSpPr txBox="1"/>
          <p:nvPr/>
        </p:nvSpPr>
        <p:spPr>
          <a:xfrm>
            <a:off x="458107" y="2544849"/>
            <a:ext cx="6672569" cy="3724866"/>
          </a:xfrm>
          <a:prstGeom prst="rect">
            <a:avLst/>
          </a:prstGeom>
          <a:noFill/>
          <a:ln>
            <a:noFill/>
          </a:ln>
        </p:spPr>
        <p:txBody>
          <a:bodyPr anchorCtr="0" anchor="t" bIns="45700" lIns="91425" spcFirstLastPara="1" rIns="91425" wrap="square" tIns="45700">
            <a:spAutoFit/>
          </a:bodyPr>
          <a:lstStyle/>
          <a:p>
            <a:pPr indent="-342900" lvl="0" marL="342900" marR="0" rtl="0" algn="l">
              <a:lnSpc>
                <a:spcPct val="150000"/>
              </a:lnSpc>
              <a:spcBef>
                <a:spcPts val="0"/>
              </a:spcBef>
              <a:spcAft>
                <a:spcPts val="0"/>
              </a:spcAft>
              <a:buClr>
                <a:srgbClr val="363636"/>
              </a:buClr>
              <a:buSzPts val="2000"/>
              <a:buFont typeface="Arial"/>
              <a:buChar char="•"/>
            </a:pPr>
            <a:r>
              <a:rPr lang="en-GB" sz="2000">
                <a:solidFill>
                  <a:srgbClr val="363636"/>
                </a:solidFill>
                <a:latin typeface="Lato Light"/>
                <a:ea typeface="Lato Light"/>
                <a:cs typeface="Lato Light"/>
                <a:sym typeface="Lato Light"/>
              </a:rPr>
              <a:t>Autistic people aren’t applying for jobs, even if they want the job!</a:t>
            </a:r>
            <a:endParaRPr/>
          </a:p>
          <a:p>
            <a:pPr indent="-342900" lvl="0" marL="342900" marR="0" rtl="0" algn="l">
              <a:lnSpc>
                <a:spcPct val="150000"/>
              </a:lnSpc>
              <a:spcBef>
                <a:spcPts val="0"/>
              </a:spcBef>
              <a:spcAft>
                <a:spcPts val="0"/>
              </a:spcAft>
              <a:buClr>
                <a:srgbClr val="363636"/>
              </a:buClr>
              <a:buSzPts val="2000"/>
              <a:buFont typeface="Arial"/>
              <a:buChar char="•"/>
            </a:pPr>
            <a:r>
              <a:rPr lang="en-GB" sz="2000">
                <a:solidFill>
                  <a:srgbClr val="363636"/>
                </a:solidFill>
                <a:latin typeface="Lato Light"/>
                <a:ea typeface="Lato Light"/>
                <a:cs typeface="Lato Light"/>
                <a:sym typeface="Lato Light"/>
              </a:rPr>
              <a:t>Your company is missing out on great employees because of job applications, interview processes, lack of social skills understanding, illogical company policies &amp; an environment that doesn’t fit their unique skills!</a:t>
            </a:r>
            <a:endParaRPr/>
          </a:p>
          <a:p>
            <a:pPr indent="-342900" lvl="0" marL="342900" marR="0" rtl="0" algn="l">
              <a:lnSpc>
                <a:spcPct val="150000"/>
              </a:lnSpc>
              <a:spcBef>
                <a:spcPts val="0"/>
              </a:spcBef>
              <a:spcAft>
                <a:spcPts val="0"/>
              </a:spcAft>
              <a:buClr>
                <a:srgbClr val="363636"/>
              </a:buClr>
              <a:buSzPts val="2000"/>
              <a:buFont typeface="Arial"/>
              <a:buChar char="•"/>
            </a:pPr>
            <a:r>
              <a:rPr lang="en-GB" sz="2000">
                <a:solidFill>
                  <a:srgbClr val="363636"/>
                </a:solidFill>
                <a:latin typeface="Lato Light"/>
                <a:ea typeface="Lato Light"/>
                <a:cs typeface="Lato Light"/>
                <a:sym typeface="Lato Light"/>
              </a:rPr>
              <a:t>A few small changes can make a big difference! To the employees &amp; your business! </a:t>
            </a:r>
            <a:endParaRPr/>
          </a:p>
        </p:txBody>
      </p:sp>
      <p:sp>
        <p:nvSpPr>
          <p:cNvPr id="69" name="Google Shape;69;p3"/>
          <p:cNvSpPr/>
          <p:nvPr/>
        </p:nvSpPr>
        <p:spPr>
          <a:xfrm>
            <a:off x="7586402"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descr="A close-up of some text&#10;&#10;Description automatically generated with low confidence" id="70" name="Google Shape;70;p3"/>
          <p:cNvPicPr preferRelativeResize="0"/>
          <p:nvPr/>
        </p:nvPicPr>
        <p:blipFill rotWithShape="1">
          <a:blip r:embed="rId4">
            <a:alphaModFix/>
          </a:blip>
          <a:srcRect b="0" l="0" r="0" t="0"/>
          <a:stretch/>
        </p:blipFill>
        <p:spPr>
          <a:xfrm>
            <a:off x="8541129" y="214451"/>
            <a:ext cx="3521683" cy="176084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pic>
        <p:nvPicPr>
          <p:cNvPr id="75" name="Google Shape;75;p4"/>
          <p:cNvPicPr preferRelativeResize="0"/>
          <p:nvPr/>
        </p:nvPicPr>
        <p:blipFill rotWithShape="1">
          <a:blip r:embed="rId3">
            <a:alphaModFix/>
          </a:blip>
          <a:srcRect b="0" l="0" r="0" t="0"/>
          <a:stretch/>
        </p:blipFill>
        <p:spPr>
          <a:xfrm>
            <a:off x="0" y="-39927"/>
            <a:ext cx="12192000" cy="1547714"/>
          </a:xfrm>
          <a:prstGeom prst="rect">
            <a:avLst/>
          </a:prstGeom>
          <a:noFill/>
          <a:ln>
            <a:noFill/>
          </a:ln>
        </p:spPr>
      </p:pic>
      <p:sp>
        <p:nvSpPr>
          <p:cNvPr id="76" name="Google Shape;76;p4"/>
          <p:cNvSpPr txBox="1"/>
          <p:nvPr/>
        </p:nvSpPr>
        <p:spPr>
          <a:xfrm>
            <a:off x="369475" y="587030"/>
            <a:ext cx="847162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What is ADHD?</a:t>
            </a:r>
            <a:endParaRPr b="1" sz="4400">
              <a:solidFill>
                <a:srgbClr val="363636"/>
              </a:solidFill>
              <a:latin typeface="Lato Light"/>
              <a:ea typeface="Lato Light"/>
              <a:cs typeface="Lato Light"/>
              <a:sym typeface="Lato Light"/>
            </a:endParaRPr>
          </a:p>
        </p:txBody>
      </p:sp>
      <p:sp>
        <p:nvSpPr>
          <p:cNvPr id="77" name="Google Shape;77;p4"/>
          <p:cNvSpPr txBox="1"/>
          <p:nvPr/>
        </p:nvSpPr>
        <p:spPr>
          <a:xfrm>
            <a:off x="285964" y="1519004"/>
            <a:ext cx="7300438" cy="510986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GB" sz="2000">
                <a:solidFill>
                  <a:srgbClr val="363636"/>
                </a:solidFill>
                <a:latin typeface="Lato Light"/>
                <a:ea typeface="Lato Light"/>
                <a:cs typeface="Lato Light"/>
                <a:sym typeface="Lato Light"/>
              </a:rPr>
              <a:t>Attention Deficit Hyperactivity Disorder </a:t>
            </a:r>
            <a:r>
              <a:rPr lang="en-GB" sz="2000">
                <a:solidFill>
                  <a:srgbClr val="363636"/>
                </a:solidFill>
                <a:latin typeface="Lato Light"/>
                <a:ea typeface="Lato Light"/>
                <a:cs typeface="Lato Light"/>
                <a:sym typeface="Lato Light"/>
              </a:rPr>
              <a:t>is a condition that includes symptoms such as inattentiveness, hyperactivity and impulsiveness.</a:t>
            </a:r>
            <a:endParaRPr/>
          </a:p>
          <a:p>
            <a:pPr indent="0" lvl="0" marL="0" marR="0" rtl="0" algn="l">
              <a:lnSpc>
                <a:spcPct val="150000"/>
              </a:lnSpc>
              <a:spcBef>
                <a:spcPts val="0"/>
              </a:spcBef>
              <a:spcAft>
                <a:spcPts val="0"/>
              </a:spcAft>
              <a:buNone/>
            </a:pPr>
            <a:r>
              <a:t/>
            </a:r>
            <a:endParaRPr sz="2000">
              <a:solidFill>
                <a:srgbClr val="363636"/>
              </a:solidFill>
              <a:latin typeface="Lato Light"/>
              <a:ea typeface="Lato Light"/>
              <a:cs typeface="Lato Light"/>
              <a:sym typeface="Lato Light"/>
            </a:endParaRPr>
          </a:p>
          <a:p>
            <a:pPr indent="0" lvl="0" marL="0" marR="0" rtl="0" algn="l">
              <a:lnSpc>
                <a:spcPct val="150000"/>
              </a:lnSpc>
              <a:spcBef>
                <a:spcPts val="0"/>
              </a:spcBef>
              <a:spcAft>
                <a:spcPts val="0"/>
              </a:spcAft>
              <a:buNone/>
            </a:pPr>
            <a:r>
              <a:rPr lang="en-GB" sz="2000">
                <a:solidFill>
                  <a:srgbClr val="363636"/>
                </a:solidFill>
                <a:latin typeface="Lato Light"/>
                <a:ea typeface="Lato Light"/>
                <a:cs typeface="Lato Light"/>
                <a:sym typeface="Lato Light"/>
              </a:rPr>
              <a:t>They are categorised into 2 types – </a:t>
            </a:r>
            <a:endParaRPr/>
          </a:p>
          <a:p>
            <a:pPr indent="0" lvl="0" marL="0" marR="0" rtl="0" algn="l">
              <a:lnSpc>
                <a:spcPct val="150000"/>
              </a:lnSpc>
              <a:spcBef>
                <a:spcPts val="0"/>
              </a:spcBef>
              <a:spcAft>
                <a:spcPts val="0"/>
              </a:spcAft>
              <a:buNone/>
            </a:pPr>
            <a:r>
              <a:rPr b="1" lang="en-GB" sz="2000">
                <a:solidFill>
                  <a:srgbClr val="363636"/>
                </a:solidFill>
                <a:latin typeface="Lato Light"/>
                <a:ea typeface="Lato Light"/>
                <a:cs typeface="Lato Light"/>
                <a:sym typeface="Lato Light"/>
              </a:rPr>
              <a:t>1. </a:t>
            </a:r>
            <a:r>
              <a:rPr lang="en-GB" sz="2000">
                <a:solidFill>
                  <a:srgbClr val="363636"/>
                </a:solidFill>
                <a:latin typeface="Lato Light"/>
                <a:ea typeface="Lato Light"/>
                <a:cs typeface="Lato Light"/>
                <a:sym typeface="Lato Light"/>
              </a:rPr>
              <a:t>Inattentiveness (ADD) </a:t>
            </a:r>
            <a:r>
              <a:rPr b="1" lang="en-GB" sz="2000">
                <a:solidFill>
                  <a:srgbClr val="363636"/>
                </a:solidFill>
                <a:latin typeface="Lato Light"/>
                <a:ea typeface="Lato Light"/>
                <a:cs typeface="Lato Light"/>
                <a:sym typeface="Lato Light"/>
              </a:rPr>
              <a:t>2</a:t>
            </a:r>
            <a:r>
              <a:rPr lang="en-GB" sz="2000">
                <a:solidFill>
                  <a:srgbClr val="363636"/>
                </a:solidFill>
                <a:latin typeface="Lato Light"/>
                <a:ea typeface="Lato Light"/>
                <a:cs typeface="Lato Light"/>
                <a:sym typeface="Lato Light"/>
              </a:rPr>
              <a:t>. Hyperactivity &amp; Impulsiveness</a:t>
            </a:r>
            <a:endParaRPr/>
          </a:p>
          <a:p>
            <a:pPr indent="0" lvl="0" marL="0" marR="0" rtl="0" algn="l">
              <a:lnSpc>
                <a:spcPct val="150000"/>
              </a:lnSpc>
              <a:spcBef>
                <a:spcPts val="0"/>
              </a:spcBef>
              <a:spcAft>
                <a:spcPts val="0"/>
              </a:spcAft>
              <a:buNone/>
            </a:pPr>
            <a:r>
              <a:t/>
            </a:r>
            <a:endParaRPr sz="2000">
              <a:solidFill>
                <a:srgbClr val="363636"/>
              </a:solidFill>
              <a:latin typeface="Lato Light"/>
              <a:ea typeface="Lato Light"/>
              <a:cs typeface="Lato Light"/>
              <a:sym typeface="Lato Light"/>
            </a:endParaRPr>
          </a:p>
          <a:p>
            <a:pPr indent="0" lvl="0" marL="0" marR="0" rtl="0" algn="l">
              <a:lnSpc>
                <a:spcPct val="150000"/>
              </a:lnSpc>
              <a:spcBef>
                <a:spcPts val="0"/>
              </a:spcBef>
              <a:spcAft>
                <a:spcPts val="0"/>
              </a:spcAft>
              <a:buNone/>
            </a:pPr>
            <a:r>
              <a:rPr lang="en-GB" sz="2000">
                <a:solidFill>
                  <a:srgbClr val="363636"/>
                </a:solidFill>
                <a:latin typeface="Lato Light"/>
                <a:ea typeface="Lato Light"/>
                <a:cs typeface="Lato Light"/>
                <a:sym typeface="Lato Light"/>
              </a:rPr>
              <a:t>BUT some have a mixture of the 2 types!</a:t>
            </a:r>
            <a:endParaRPr/>
          </a:p>
          <a:p>
            <a:pPr indent="0" lvl="0" marL="0" marR="0" rtl="0" algn="l">
              <a:lnSpc>
                <a:spcPct val="150000"/>
              </a:lnSpc>
              <a:spcBef>
                <a:spcPts val="0"/>
              </a:spcBef>
              <a:spcAft>
                <a:spcPts val="0"/>
              </a:spcAft>
              <a:buNone/>
            </a:pPr>
            <a:r>
              <a:t/>
            </a:r>
            <a:endParaRPr b="1" sz="2000">
              <a:solidFill>
                <a:srgbClr val="363636"/>
              </a:solidFill>
              <a:latin typeface="Lato Light"/>
              <a:ea typeface="Lato Light"/>
              <a:cs typeface="Lato Light"/>
              <a:sym typeface="Lato Light"/>
            </a:endParaRPr>
          </a:p>
          <a:p>
            <a:pPr indent="0" lvl="0" marL="0" marR="0" rtl="0" algn="l">
              <a:lnSpc>
                <a:spcPct val="150000"/>
              </a:lnSpc>
              <a:spcBef>
                <a:spcPts val="0"/>
              </a:spcBef>
              <a:spcAft>
                <a:spcPts val="0"/>
              </a:spcAft>
              <a:buNone/>
            </a:pPr>
            <a:r>
              <a:rPr b="1" lang="en-GB" sz="2000">
                <a:solidFill>
                  <a:srgbClr val="363636"/>
                </a:solidFill>
                <a:latin typeface="Lato Light"/>
                <a:ea typeface="Lato Light"/>
                <a:cs typeface="Lato Light"/>
                <a:sym typeface="Lato Light"/>
              </a:rPr>
              <a:t>Is it a Disorder? </a:t>
            </a:r>
            <a:r>
              <a:rPr lang="en-GB" sz="2000">
                <a:solidFill>
                  <a:srgbClr val="363636"/>
                </a:solidFill>
                <a:latin typeface="Lato Light"/>
                <a:ea typeface="Lato Light"/>
                <a:cs typeface="Lato Light"/>
                <a:sym typeface="Lato Light"/>
              </a:rPr>
              <a:t>Well it can bring extreme difficulties BUT it can bring extreme advantages....so depends how you look at it!!!</a:t>
            </a:r>
            <a:endParaRPr/>
          </a:p>
        </p:txBody>
      </p:sp>
      <p:sp>
        <p:nvSpPr>
          <p:cNvPr id="78" name="Google Shape;78;p4"/>
          <p:cNvSpPr/>
          <p:nvPr/>
        </p:nvSpPr>
        <p:spPr>
          <a:xfrm>
            <a:off x="9723648" y="892"/>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descr="Questions with solid fill" id="79" name="Google Shape;79;p4"/>
          <p:cNvPicPr preferRelativeResize="0"/>
          <p:nvPr/>
        </p:nvPicPr>
        <p:blipFill rotWithShape="1">
          <a:blip r:embed="rId4">
            <a:alphaModFix/>
          </a:blip>
          <a:srcRect b="0" l="0" r="0" t="0"/>
          <a:stretch/>
        </p:blipFill>
        <p:spPr>
          <a:xfrm>
            <a:off x="5416279" y="232687"/>
            <a:ext cx="1013703" cy="101370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5"/>
          <p:cNvPicPr preferRelativeResize="0"/>
          <p:nvPr/>
        </p:nvPicPr>
        <p:blipFill rotWithShape="1">
          <a:blip r:embed="rId3">
            <a:alphaModFix/>
          </a:blip>
          <a:srcRect b="0" l="0" r="0" t="0"/>
          <a:stretch/>
        </p:blipFill>
        <p:spPr>
          <a:xfrm>
            <a:off x="0" y="0"/>
            <a:ext cx="12192000" cy="1799617"/>
          </a:xfrm>
          <a:prstGeom prst="rect">
            <a:avLst/>
          </a:prstGeom>
          <a:noFill/>
          <a:ln>
            <a:noFill/>
          </a:ln>
        </p:spPr>
      </p:pic>
      <p:sp>
        <p:nvSpPr>
          <p:cNvPr id="85" name="Google Shape;85;p5"/>
          <p:cNvSpPr txBox="1"/>
          <p:nvPr/>
        </p:nvSpPr>
        <p:spPr>
          <a:xfrm>
            <a:off x="312713" y="587030"/>
            <a:ext cx="847162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Characteristics of ADHD</a:t>
            </a:r>
            <a:endParaRPr b="1" sz="4400">
              <a:solidFill>
                <a:srgbClr val="363636"/>
              </a:solidFill>
              <a:latin typeface="Lato Light"/>
              <a:ea typeface="Lato Light"/>
              <a:cs typeface="Lato Light"/>
              <a:sym typeface="Lato Light"/>
            </a:endParaRPr>
          </a:p>
        </p:txBody>
      </p:sp>
      <p:sp>
        <p:nvSpPr>
          <p:cNvPr id="86" name="Google Shape;86;p5"/>
          <p:cNvSpPr txBox="1"/>
          <p:nvPr/>
        </p:nvSpPr>
        <p:spPr>
          <a:xfrm>
            <a:off x="525128" y="1943501"/>
            <a:ext cx="7300438" cy="4571251"/>
          </a:xfrm>
          <a:prstGeom prst="rect">
            <a:avLst/>
          </a:prstGeom>
          <a:noFill/>
          <a:ln>
            <a:noFill/>
          </a:ln>
        </p:spPr>
        <p:txBody>
          <a:bodyPr anchorCtr="0" anchor="t" bIns="45700" lIns="91425" spcFirstLastPara="1" rIns="91425" wrap="square" tIns="45700">
            <a:spAutoFit/>
          </a:bodyPr>
          <a:lstStyle/>
          <a:p>
            <a:pPr indent="0" lvl="0" marL="0" marR="0" rtl="0" algn="l">
              <a:lnSpc>
                <a:spcPct val="250000"/>
              </a:lnSpc>
              <a:spcBef>
                <a:spcPts val="0"/>
              </a:spcBef>
              <a:spcAft>
                <a:spcPts val="0"/>
              </a:spcAft>
              <a:buNone/>
            </a:pPr>
            <a:r>
              <a:rPr lang="en-GB" sz="2000">
                <a:solidFill>
                  <a:srgbClr val="363636"/>
                </a:solidFill>
                <a:latin typeface="Lato Light"/>
                <a:ea typeface="Lato Light"/>
                <a:cs typeface="Lato Light"/>
                <a:sym typeface="Lato Light"/>
              </a:rPr>
              <a:t>•	Short attention span &amp; difficulty listening </a:t>
            </a:r>
            <a:endParaRPr/>
          </a:p>
          <a:p>
            <a:pPr indent="0" lvl="0" marL="0" marR="0" rtl="0" algn="l">
              <a:lnSpc>
                <a:spcPct val="250000"/>
              </a:lnSpc>
              <a:spcBef>
                <a:spcPts val="0"/>
              </a:spcBef>
              <a:spcAft>
                <a:spcPts val="0"/>
              </a:spcAft>
              <a:buNone/>
            </a:pPr>
            <a:r>
              <a:rPr lang="en-GB" sz="2000">
                <a:solidFill>
                  <a:srgbClr val="363636"/>
                </a:solidFill>
                <a:latin typeface="Lato Light"/>
                <a:ea typeface="Lato Light"/>
                <a:cs typeface="Lato Light"/>
                <a:sym typeface="Lato Light"/>
              </a:rPr>
              <a:t>•	Constantly fidgeting and being restless</a:t>
            </a:r>
            <a:endParaRPr/>
          </a:p>
          <a:p>
            <a:pPr indent="0" lvl="0" marL="0" marR="0" rtl="0" algn="l">
              <a:lnSpc>
                <a:spcPct val="250000"/>
              </a:lnSpc>
              <a:spcBef>
                <a:spcPts val="0"/>
              </a:spcBef>
              <a:spcAft>
                <a:spcPts val="0"/>
              </a:spcAft>
              <a:buNone/>
            </a:pPr>
            <a:r>
              <a:rPr lang="en-GB" sz="2000">
                <a:solidFill>
                  <a:srgbClr val="363636"/>
                </a:solidFill>
                <a:latin typeface="Lato Light"/>
                <a:ea typeface="Lato Light"/>
                <a:cs typeface="Lato Light"/>
                <a:sym typeface="Lato Light"/>
              </a:rPr>
              <a:t>•	Sometimes acting without thinking</a:t>
            </a:r>
            <a:endParaRPr/>
          </a:p>
          <a:p>
            <a:pPr indent="0" lvl="0" marL="0" marR="0" rtl="0" algn="l">
              <a:lnSpc>
                <a:spcPct val="250000"/>
              </a:lnSpc>
              <a:spcBef>
                <a:spcPts val="0"/>
              </a:spcBef>
              <a:spcAft>
                <a:spcPts val="0"/>
              </a:spcAft>
              <a:buNone/>
            </a:pPr>
            <a:r>
              <a:rPr lang="en-GB" sz="2000">
                <a:solidFill>
                  <a:srgbClr val="363636"/>
                </a:solidFill>
                <a:latin typeface="Lato Light"/>
                <a:ea typeface="Lato Light"/>
                <a:cs typeface="Lato Light"/>
                <a:sym typeface="Lato Light"/>
              </a:rPr>
              <a:t>•	Unorganised &amp; struggle to stay on task</a:t>
            </a:r>
            <a:endParaRPr/>
          </a:p>
          <a:p>
            <a:pPr indent="0" lvl="0" marL="0" marR="0" rtl="0" algn="l">
              <a:lnSpc>
                <a:spcPct val="250000"/>
              </a:lnSpc>
              <a:spcBef>
                <a:spcPts val="0"/>
              </a:spcBef>
              <a:spcAft>
                <a:spcPts val="0"/>
              </a:spcAft>
              <a:buNone/>
            </a:pPr>
            <a:r>
              <a:rPr lang="en-GB" sz="2000">
                <a:solidFill>
                  <a:srgbClr val="363636"/>
                </a:solidFill>
                <a:latin typeface="Lato Light"/>
                <a:ea typeface="Lato Light"/>
                <a:cs typeface="Lato Light"/>
                <a:sym typeface="Lato Light"/>
              </a:rPr>
              <a:t>•	Easily bored &amp; distracted</a:t>
            </a:r>
            <a:endParaRPr/>
          </a:p>
          <a:p>
            <a:pPr indent="0" lvl="0" marL="0" marR="0" rtl="0" algn="l">
              <a:lnSpc>
                <a:spcPct val="250000"/>
              </a:lnSpc>
              <a:spcBef>
                <a:spcPts val="0"/>
              </a:spcBef>
              <a:spcAft>
                <a:spcPts val="0"/>
              </a:spcAft>
              <a:buNone/>
            </a:pPr>
            <a:r>
              <a:rPr lang="en-GB" sz="2000">
                <a:solidFill>
                  <a:srgbClr val="363636"/>
                </a:solidFill>
                <a:latin typeface="Lato Light"/>
                <a:ea typeface="Lato Light"/>
                <a:cs typeface="Lato Light"/>
                <a:sym typeface="Lato Light"/>
              </a:rPr>
              <a:t>•	Talks quickly, likes to be on the go</a:t>
            </a:r>
            <a:endParaRPr/>
          </a:p>
        </p:txBody>
      </p:sp>
      <p:sp>
        <p:nvSpPr>
          <p:cNvPr id="87" name="Google Shape;87;p5"/>
          <p:cNvSpPr/>
          <p:nvPr/>
        </p:nvSpPr>
        <p:spPr>
          <a:xfrm>
            <a:off x="9426102" y="0"/>
            <a:ext cx="1770434"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descr="Brain in head with solid fill" id="88" name="Google Shape;88;p5"/>
          <p:cNvPicPr preferRelativeResize="0"/>
          <p:nvPr/>
        </p:nvPicPr>
        <p:blipFill rotWithShape="1">
          <a:blip r:embed="rId4">
            <a:alphaModFix/>
          </a:blip>
          <a:srcRect b="0" l="0" r="0" t="0"/>
          <a:stretch/>
        </p:blipFill>
        <p:spPr>
          <a:xfrm>
            <a:off x="6706208" y="450253"/>
            <a:ext cx="1017554" cy="1017554"/>
          </a:xfrm>
          <a:prstGeom prst="rect">
            <a:avLst/>
          </a:prstGeom>
          <a:noFill/>
          <a:ln>
            <a:noFill/>
          </a:ln>
        </p:spPr>
      </p:pic>
      <p:pic>
        <p:nvPicPr>
          <p:cNvPr id="89" name="Google Shape;89;p5"/>
          <p:cNvPicPr preferRelativeResize="0"/>
          <p:nvPr/>
        </p:nvPicPr>
        <p:blipFill rotWithShape="1">
          <a:blip r:embed="rId5">
            <a:alphaModFix/>
          </a:blip>
          <a:srcRect b="0" l="11882" r="0" t="0"/>
          <a:stretch/>
        </p:blipFill>
        <p:spPr>
          <a:xfrm>
            <a:off x="9426102" y="1943501"/>
            <a:ext cx="1770434" cy="1125134"/>
          </a:xfrm>
          <a:prstGeom prst="rect">
            <a:avLst/>
          </a:prstGeom>
          <a:noFill/>
          <a:ln>
            <a:noFill/>
          </a:ln>
        </p:spPr>
      </p:pic>
      <p:pic>
        <p:nvPicPr>
          <p:cNvPr id="90" name="Google Shape;90;p5"/>
          <p:cNvPicPr preferRelativeResize="0"/>
          <p:nvPr/>
        </p:nvPicPr>
        <p:blipFill rotWithShape="1">
          <a:blip r:embed="rId6">
            <a:alphaModFix/>
          </a:blip>
          <a:srcRect b="0" l="0" r="0" t="0"/>
          <a:stretch/>
        </p:blipFill>
        <p:spPr>
          <a:xfrm>
            <a:off x="9527907" y="3114965"/>
            <a:ext cx="1589086" cy="1589086"/>
          </a:xfrm>
          <a:prstGeom prst="rect">
            <a:avLst/>
          </a:prstGeom>
          <a:noFill/>
          <a:ln>
            <a:noFill/>
          </a:ln>
        </p:spPr>
      </p:pic>
      <p:pic>
        <p:nvPicPr>
          <p:cNvPr id="91" name="Google Shape;91;p5"/>
          <p:cNvPicPr preferRelativeResize="0"/>
          <p:nvPr/>
        </p:nvPicPr>
        <p:blipFill rotWithShape="1">
          <a:blip r:embed="rId7">
            <a:alphaModFix/>
          </a:blip>
          <a:srcRect b="0" l="0" r="0" t="0"/>
          <a:stretch/>
        </p:blipFill>
        <p:spPr>
          <a:xfrm>
            <a:off x="9426102" y="4704050"/>
            <a:ext cx="1730663" cy="129632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6"/>
          <p:cNvPicPr preferRelativeResize="0"/>
          <p:nvPr/>
        </p:nvPicPr>
        <p:blipFill rotWithShape="1">
          <a:blip r:embed="rId3">
            <a:alphaModFix/>
          </a:blip>
          <a:srcRect b="0" l="0" r="0" t="0"/>
          <a:stretch/>
        </p:blipFill>
        <p:spPr>
          <a:xfrm>
            <a:off x="0" y="0"/>
            <a:ext cx="12192000" cy="1731523"/>
          </a:xfrm>
          <a:prstGeom prst="rect">
            <a:avLst/>
          </a:prstGeom>
          <a:noFill/>
          <a:ln>
            <a:noFill/>
          </a:ln>
        </p:spPr>
      </p:pic>
      <p:sp>
        <p:nvSpPr>
          <p:cNvPr id="97" name="Google Shape;97;p6"/>
          <p:cNvSpPr txBox="1"/>
          <p:nvPr/>
        </p:nvSpPr>
        <p:spPr>
          <a:xfrm>
            <a:off x="369475" y="587030"/>
            <a:ext cx="847162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Characteristics of ADHD</a:t>
            </a:r>
            <a:endParaRPr b="1" sz="4400">
              <a:solidFill>
                <a:srgbClr val="363636"/>
              </a:solidFill>
              <a:latin typeface="Lato Light"/>
              <a:ea typeface="Lato Light"/>
              <a:cs typeface="Lato Light"/>
              <a:sym typeface="Lato Light"/>
            </a:endParaRPr>
          </a:p>
        </p:txBody>
      </p:sp>
      <p:sp>
        <p:nvSpPr>
          <p:cNvPr id="98" name="Google Shape;98;p6"/>
          <p:cNvSpPr txBox="1"/>
          <p:nvPr/>
        </p:nvSpPr>
        <p:spPr>
          <a:xfrm>
            <a:off x="479708" y="1802912"/>
            <a:ext cx="7300438" cy="4571251"/>
          </a:xfrm>
          <a:prstGeom prst="rect">
            <a:avLst/>
          </a:prstGeom>
          <a:noFill/>
          <a:ln>
            <a:noFill/>
          </a:ln>
        </p:spPr>
        <p:txBody>
          <a:bodyPr anchorCtr="0" anchor="t" bIns="45700" lIns="91425" spcFirstLastPara="1" rIns="91425" wrap="square" tIns="45700">
            <a:spAutoFit/>
          </a:bodyPr>
          <a:lstStyle/>
          <a:p>
            <a:pPr indent="0" lvl="0" marL="0" marR="0" rtl="0" algn="l">
              <a:lnSpc>
                <a:spcPct val="250000"/>
              </a:lnSpc>
              <a:spcBef>
                <a:spcPts val="0"/>
              </a:spcBef>
              <a:spcAft>
                <a:spcPts val="0"/>
              </a:spcAft>
              <a:buNone/>
            </a:pPr>
            <a:r>
              <a:rPr lang="en-GB" sz="2000">
                <a:solidFill>
                  <a:srgbClr val="363636"/>
                </a:solidFill>
                <a:latin typeface="Lato Light"/>
                <a:ea typeface="Lato Light"/>
                <a:cs typeface="Lato Light"/>
                <a:sym typeface="Lato Light"/>
              </a:rPr>
              <a:t>•	May make careless mistakes</a:t>
            </a:r>
            <a:endParaRPr/>
          </a:p>
          <a:p>
            <a:pPr indent="0" lvl="0" marL="0" marR="0" rtl="0" algn="l">
              <a:lnSpc>
                <a:spcPct val="250000"/>
              </a:lnSpc>
              <a:spcBef>
                <a:spcPts val="0"/>
              </a:spcBef>
              <a:spcAft>
                <a:spcPts val="0"/>
              </a:spcAft>
              <a:buNone/>
            </a:pPr>
            <a:r>
              <a:rPr lang="en-GB" sz="2000">
                <a:solidFill>
                  <a:srgbClr val="363636"/>
                </a:solidFill>
                <a:latin typeface="Lato Light"/>
                <a:ea typeface="Lato Light"/>
                <a:cs typeface="Lato Light"/>
                <a:sym typeface="Lato Light"/>
              </a:rPr>
              <a:t>•	Money struggles (planning, impulse buying)</a:t>
            </a:r>
            <a:endParaRPr/>
          </a:p>
          <a:p>
            <a:pPr indent="0" lvl="0" marL="0" marR="0" rtl="0" algn="l">
              <a:lnSpc>
                <a:spcPct val="250000"/>
              </a:lnSpc>
              <a:spcBef>
                <a:spcPts val="0"/>
              </a:spcBef>
              <a:spcAft>
                <a:spcPts val="0"/>
              </a:spcAft>
              <a:buNone/>
            </a:pPr>
            <a:r>
              <a:rPr lang="en-GB" sz="2000">
                <a:solidFill>
                  <a:srgbClr val="363636"/>
                </a:solidFill>
                <a:latin typeface="Lato Light"/>
                <a:ea typeface="Lato Light"/>
                <a:cs typeface="Lato Light"/>
                <a:sym typeface="Lato Light"/>
              </a:rPr>
              <a:t>•	Difficulty following through with tasks</a:t>
            </a:r>
            <a:endParaRPr/>
          </a:p>
          <a:p>
            <a:pPr indent="0" lvl="0" marL="0" marR="0" rtl="0" algn="l">
              <a:lnSpc>
                <a:spcPct val="250000"/>
              </a:lnSpc>
              <a:spcBef>
                <a:spcPts val="0"/>
              </a:spcBef>
              <a:spcAft>
                <a:spcPts val="0"/>
              </a:spcAft>
              <a:buNone/>
            </a:pPr>
            <a:r>
              <a:rPr lang="en-GB" sz="2000">
                <a:solidFill>
                  <a:srgbClr val="363636"/>
                </a:solidFill>
                <a:latin typeface="Lato Light"/>
                <a:ea typeface="Lato Light"/>
                <a:cs typeface="Lato Light"/>
                <a:sym typeface="Lato Light"/>
              </a:rPr>
              <a:t>•	Forgetfulness &amp; struggles with daily tasks</a:t>
            </a:r>
            <a:endParaRPr/>
          </a:p>
          <a:p>
            <a:pPr indent="0" lvl="0" marL="0" marR="0" rtl="0" algn="l">
              <a:lnSpc>
                <a:spcPct val="250000"/>
              </a:lnSpc>
              <a:spcBef>
                <a:spcPts val="0"/>
              </a:spcBef>
              <a:spcAft>
                <a:spcPts val="0"/>
              </a:spcAft>
              <a:buNone/>
            </a:pPr>
            <a:r>
              <a:rPr lang="en-GB" sz="2000">
                <a:solidFill>
                  <a:srgbClr val="363636"/>
                </a:solidFill>
                <a:latin typeface="Lato Light"/>
                <a:ea typeface="Lato Light"/>
                <a:cs typeface="Lato Light"/>
                <a:sym typeface="Lato Light"/>
              </a:rPr>
              <a:t>•	Short term memory issues</a:t>
            </a:r>
            <a:endParaRPr/>
          </a:p>
          <a:p>
            <a:pPr indent="0" lvl="0" marL="0" marR="0" rtl="0" algn="l">
              <a:lnSpc>
                <a:spcPct val="250000"/>
              </a:lnSpc>
              <a:spcBef>
                <a:spcPts val="0"/>
              </a:spcBef>
              <a:spcAft>
                <a:spcPts val="0"/>
              </a:spcAft>
              <a:buNone/>
            </a:pPr>
            <a:r>
              <a:rPr lang="en-GB" sz="2000">
                <a:solidFill>
                  <a:srgbClr val="363636"/>
                </a:solidFill>
                <a:latin typeface="Lato Light"/>
                <a:ea typeface="Lato Light"/>
                <a:cs typeface="Lato Light"/>
                <a:sym typeface="Lato Light"/>
              </a:rPr>
              <a:t>•	Wanting to do everything at once &amp; being overwhelmed</a:t>
            </a:r>
            <a:endParaRPr/>
          </a:p>
        </p:txBody>
      </p:sp>
      <p:sp>
        <p:nvSpPr>
          <p:cNvPr id="99" name="Google Shape;99;p6"/>
          <p:cNvSpPr/>
          <p:nvPr/>
        </p:nvSpPr>
        <p:spPr>
          <a:xfrm>
            <a:off x="9877019" y="892"/>
            <a:ext cx="1407065"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id="100" name="Google Shape;100;p6"/>
          <p:cNvPicPr preferRelativeResize="0"/>
          <p:nvPr/>
        </p:nvPicPr>
        <p:blipFill rotWithShape="1">
          <a:blip r:embed="rId4">
            <a:alphaModFix/>
          </a:blip>
          <a:srcRect b="0" l="0" r="0" t="0"/>
          <a:stretch/>
        </p:blipFill>
        <p:spPr>
          <a:xfrm>
            <a:off x="6762026" y="356701"/>
            <a:ext cx="1018120" cy="1018120"/>
          </a:xfrm>
          <a:prstGeom prst="rect">
            <a:avLst/>
          </a:prstGeom>
          <a:noFill/>
          <a:ln>
            <a:noFill/>
          </a:ln>
        </p:spPr>
      </p:pic>
      <p:pic>
        <p:nvPicPr>
          <p:cNvPr id="101" name="Google Shape;101;p6"/>
          <p:cNvPicPr preferRelativeResize="0"/>
          <p:nvPr/>
        </p:nvPicPr>
        <p:blipFill rotWithShape="1">
          <a:blip r:embed="rId5">
            <a:alphaModFix/>
          </a:blip>
          <a:srcRect b="0" l="0" r="0" t="0"/>
          <a:stretch/>
        </p:blipFill>
        <p:spPr>
          <a:xfrm>
            <a:off x="9854118" y="1731524"/>
            <a:ext cx="1429965" cy="1429965"/>
          </a:xfrm>
          <a:prstGeom prst="rect">
            <a:avLst/>
          </a:prstGeom>
          <a:noFill/>
          <a:ln>
            <a:noFill/>
          </a:ln>
        </p:spPr>
      </p:pic>
      <p:pic>
        <p:nvPicPr>
          <p:cNvPr id="102" name="Google Shape;102;p6"/>
          <p:cNvPicPr preferRelativeResize="0"/>
          <p:nvPr/>
        </p:nvPicPr>
        <p:blipFill rotWithShape="1">
          <a:blip r:embed="rId6">
            <a:alphaModFix/>
          </a:blip>
          <a:srcRect b="0" l="0" r="0" t="0"/>
          <a:stretch/>
        </p:blipFill>
        <p:spPr>
          <a:xfrm>
            <a:off x="9866787" y="3217000"/>
            <a:ext cx="1407065" cy="936338"/>
          </a:xfrm>
          <a:prstGeom prst="rect">
            <a:avLst/>
          </a:prstGeom>
          <a:noFill/>
          <a:ln>
            <a:noFill/>
          </a:ln>
        </p:spPr>
      </p:pic>
      <p:pic>
        <p:nvPicPr>
          <p:cNvPr id="103" name="Google Shape;103;p6"/>
          <p:cNvPicPr preferRelativeResize="0"/>
          <p:nvPr/>
        </p:nvPicPr>
        <p:blipFill rotWithShape="1">
          <a:blip r:embed="rId7">
            <a:alphaModFix/>
          </a:blip>
          <a:srcRect b="0" l="0" r="0" t="0"/>
          <a:stretch/>
        </p:blipFill>
        <p:spPr>
          <a:xfrm>
            <a:off x="9830544" y="4367161"/>
            <a:ext cx="1443307" cy="93633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7"/>
          <p:cNvPicPr preferRelativeResize="0"/>
          <p:nvPr/>
        </p:nvPicPr>
        <p:blipFill rotWithShape="1">
          <a:blip r:embed="rId3">
            <a:alphaModFix/>
          </a:blip>
          <a:srcRect b="0" l="0" r="0" t="0"/>
          <a:stretch/>
        </p:blipFill>
        <p:spPr>
          <a:xfrm>
            <a:off x="0" y="0"/>
            <a:ext cx="12192000" cy="1857983"/>
          </a:xfrm>
          <a:prstGeom prst="rect">
            <a:avLst/>
          </a:prstGeom>
          <a:noFill/>
          <a:ln>
            <a:noFill/>
          </a:ln>
        </p:spPr>
      </p:pic>
      <p:sp>
        <p:nvSpPr>
          <p:cNvPr id="109" name="Google Shape;109;p7"/>
          <p:cNvSpPr txBox="1"/>
          <p:nvPr/>
        </p:nvSpPr>
        <p:spPr>
          <a:xfrm>
            <a:off x="369475" y="587030"/>
            <a:ext cx="847162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ADHD strengths within sport</a:t>
            </a:r>
            <a:endParaRPr b="1" sz="4400">
              <a:solidFill>
                <a:srgbClr val="363636"/>
              </a:solidFill>
              <a:latin typeface="Lato Light"/>
              <a:ea typeface="Lato Light"/>
              <a:cs typeface="Lato Light"/>
              <a:sym typeface="Lato Light"/>
            </a:endParaRPr>
          </a:p>
        </p:txBody>
      </p:sp>
      <p:sp>
        <p:nvSpPr>
          <p:cNvPr id="110" name="Google Shape;110;p7"/>
          <p:cNvSpPr txBox="1"/>
          <p:nvPr/>
        </p:nvSpPr>
        <p:spPr>
          <a:xfrm>
            <a:off x="369475" y="2084439"/>
            <a:ext cx="7300500" cy="41865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50000"/>
              </a:lnSpc>
              <a:spcBef>
                <a:spcPts val="0"/>
              </a:spcBef>
              <a:spcAft>
                <a:spcPts val="0"/>
              </a:spcAft>
              <a:buClr>
                <a:srgbClr val="363636"/>
              </a:buClr>
              <a:buSzPts val="2000"/>
              <a:buFont typeface="Arial"/>
              <a:buChar char="•"/>
            </a:pPr>
            <a:r>
              <a:rPr b="1" lang="en-GB" sz="2000">
                <a:solidFill>
                  <a:srgbClr val="363636"/>
                </a:solidFill>
                <a:latin typeface="Lato Light"/>
                <a:ea typeface="Lato Light"/>
                <a:cs typeface="Lato Light"/>
                <a:sym typeface="Lato Light"/>
              </a:rPr>
              <a:t>Motivation, Drive &amp; Determination </a:t>
            </a:r>
            <a:r>
              <a:rPr lang="en-GB" sz="2000">
                <a:solidFill>
                  <a:srgbClr val="363636"/>
                </a:solidFill>
                <a:latin typeface="Lato Light"/>
                <a:ea typeface="Lato Light"/>
                <a:cs typeface="Lato Light"/>
                <a:sym typeface="Lato Light"/>
              </a:rPr>
              <a:t>– can inspire others/set high targets/will to win</a:t>
            </a:r>
            <a:endParaRPr/>
          </a:p>
          <a:p>
            <a:pPr indent="-342900" lvl="0" marL="342900" marR="0" rtl="0" algn="l">
              <a:lnSpc>
                <a:spcPct val="150000"/>
              </a:lnSpc>
              <a:spcBef>
                <a:spcPts val="0"/>
              </a:spcBef>
              <a:spcAft>
                <a:spcPts val="0"/>
              </a:spcAft>
              <a:buClr>
                <a:srgbClr val="363636"/>
              </a:buClr>
              <a:buSzPts val="2000"/>
              <a:buFont typeface="Arial"/>
              <a:buChar char="•"/>
            </a:pPr>
            <a:r>
              <a:rPr b="1" lang="en-GB" sz="2000">
                <a:solidFill>
                  <a:srgbClr val="363636"/>
                </a:solidFill>
                <a:latin typeface="Lato Light"/>
                <a:ea typeface="Lato Light"/>
                <a:cs typeface="Lato Light"/>
                <a:sym typeface="Lato Light"/>
              </a:rPr>
              <a:t>Risk taking </a:t>
            </a:r>
            <a:r>
              <a:rPr lang="en-GB" sz="2000">
                <a:solidFill>
                  <a:srgbClr val="363636"/>
                </a:solidFill>
                <a:latin typeface="Lato Light"/>
                <a:ea typeface="Lato Light"/>
                <a:cs typeface="Lato Light"/>
                <a:sym typeface="Lato Light"/>
              </a:rPr>
              <a:t>– all successful athletes/players/coaches need to take risks</a:t>
            </a:r>
            <a:endParaRPr/>
          </a:p>
          <a:p>
            <a:pPr indent="-342900" lvl="0" marL="342900" marR="0" rtl="0" algn="l">
              <a:lnSpc>
                <a:spcPct val="150000"/>
              </a:lnSpc>
              <a:spcBef>
                <a:spcPts val="0"/>
              </a:spcBef>
              <a:spcAft>
                <a:spcPts val="0"/>
              </a:spcAft>
              <a:buClr>
                <a:srgbClr val="363636"/>
              </a:buClr>
              <a:buSzPts val="2000"/>
              <a:buFont typeface="Arial"/>
              <a:buChar char="•"/>
            </a:pPr>
            <a:r>
              <a:rPr b="1" lang="en-GB" sz="2000">
                <a:solidFill>
                  <a:srgbClr val="363636"/>
                </a:solidFill>
                <a:latin typeface="Lato Light"/>
                <a:ea typeface="Lato Light"/>
                <a:cs typeface="Lato Light"/>
                <a:sym typeface="Lato Light"/>
              </a:rPr>
              <a:t>Passion &amp; Hyperfocus </a:t>
            </a:r>
            <a:r>
              <a:rPr lang="en-GB" sz="2000">
                <a:solidFill>
                  <a:srgbClr val="363636"/>
                </a:solidFill>
                <a:latin typeface="Lato Light"/>
                <a:ea typeface="Lato Light"/>
                <a:cs typeface="Lato Light"/>
                <a:sym typeface="Lato Light"/>
              </a:rPr>
              <a:t>– you have to love what you do, hard work = success</a:t>
            </a:r>
            <a:endParaRPr/>
          </a:p>
          <a:p>
            <a:pPr indent="-342900" lvl="0" marL="342900" marR="0" rtl="0" algn="l">
              <a:lnSpc>
                <a:spcPct val="150000"/>
              </a:lnSpc>
              <a:spcBef>
                <a:spcPts val="0"/>
              </a:spcBef>
              <a:spcAft>
                <a:spcPts val="0"/>
              </a:spcAft>
              <a:buClr>
                <a:srgbClr val="363636"/>
              </a:buClr>
              <a:buSzPts val="2000"/>
              <a:buFont typeface="Arial"/>
              <a:buChar char="•"/>
            </a:pPr>
            <a:r>
              <a:rPr lang="en-GB" sz="2000">
                <a:solidFill>
                  <a:srgbClr val="363636"/>
                </a:solidFill>
                <a:latin typeface="Lato Light"/>
                <a:ea typeface="Lato Light"/>
                <a:cs typeface="Lato Light"/>
                <a:sym typeface="Lato Light"/>
              </a:rPr>
              <a:t>Living in the moment</a:t>
            </a:r>
            <a:endParaRPr/>
          </a:p>
          <a:p>
            <a:pPr indent="-342900" lvl="0" marL="342900" marR="0" rtl="0" algn="l">
              <a:lnSpc>
                <a:spcPct val="150000"/>
              </a:lnSpc>
              <a:spcBef>
                <a:spcPts val="0"/>
              </a:spcBef>
              <a:spcAft>
                <a:spcPts val="0"/>
              </a:spcAft>
              <a:buClr>
                <a:srgbClr val="363636"/>
              </a:buClr>
              <a:buSzPts val="2000"/>
              <a:buFont typeface="Arial"/>
              <a:buChar char="•"/>
            </a:pPr>
            <a:r>
              <a:rPr lang="en-GB" sz="2000">
                <a:solidFill>
                  <a:srgbClr val="363636"/>
                </a:solidFill>
                <a:latin typeface="Lato Light"/>
                <a:ea typeface="Lato Light"/>
                <a:cs typeface="Lato Light"/>
                <a:sym typeface="Lato Light"/>
              </a:rPr>
              <a:t>Entrepreneurism</a:t>
            </a:r>
            <a:endParaRPr/>
          </a:p>
          <a:p>
            <a:pPr indent="-342900" lvl="0" marL="342900" marR="0" rtl="0" algn="l">
              <a:lnSpc>
                <a:spcPct val="150000"/>
              </a:lnSpc>
              <a:spcBef>
                <a:spcPts val="0"/>
              </a:spcBef>
              <a:spcAft>
                <a:spcPts val="0"/>
              </a:spcAft>
              <a:buClr>
                <a:srgbClr val="363636"/>
              </a:buClr>
              <a:buSzPts val="2000"/>
              <a:buFont typeface="Arial"/>
              <a:buChar char="•"/>
            </a:pPr>
            <a:r>
              <a:rPr lang="en-GB" sz="2000">
                <a:solidFill>
                  <a:srgbClr val="363636"/>
                </a:solidFill>
                <a:latin typeface="Lato Light"/>
                <a:ea typeface="Lato Light"/>
                <a:cs typeface="Lato Light"/>
                <a:sym typeface="Lato Light"/>
              </a:rPr>
              <a:t>Creativity &amp; outside the box thinkers</a:t>
            </a:r>
            <a:endParaRPr/>
          </a:p>
        </p:txBody>
      </p:sp>
      <p:sp>
        <p:nvSpPr>
          <p:cNvPr id="111" name="Google Shape;111;p7"/>
          <p:cNvSpPr/>
          <p:nvPr/>
        </p:nvSpPr>
        <p:spPr>
          <a:xfrm>
            <a:off x="9923202" y="0"/>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descr="Soccer ball with solid fill" id="112" name="Google Shape;112;p7"/>
          <p:cNvPicPr preferRelativeResize="0"/>
          <p:nvPr/>
        </p:nvPicPr>
        <p:blipFill rotWithShape="1">
          <a:blip r:embed="rId4">
            <a:alphaModFix/>
          </a:blip>
          <a:srcRect b="0" l="0" r="0" t="0"/>
          <a:stretch/>
        </p:blipFill>
        <p:spPr>
          <a:xfrm>
            <a:off x="7882158" y="360574"/>
            <a:ext cx="914400" cy="914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8"/>
          <p:cNvPicPr preferRelativeResize="0"/>
          <p:nvPr/>
        </p:nvPicPr>
        <p:blipFill rotWithShape="1">
          <a:blip r:embed="rId3">
            <a:alphaModFix/>
          </a:blip>
          <a:srcRect b="0" l="0" r="0" t="0"/>
          <a:stretch/>
        </p:blipFill>
        <p:spPr>
          <a:xfrm>
            <a:off x="0" y="0"/>
            <a:ext cx="12192000" cy="1791855"/>
          </a:xfrm>
          <a:prstGeom prst="rect">
            <a:avLst/>
          </a:prstGeom>
          <a:noFill/>
          <a:ln>
            <a:noFill/>
          </a:ln>
        </p:spPr>
      </p:pic>
      <p:sp>
        <p:nvSpPr>
          <p:cNvPr id="118" name="Google Shape;118;p8"/>
          <p:cNvSpPr txBox="1"/>
          <p:nvPr/>
        </p:nvSpPr>
        <p:spPr>
          <a:xfrm>
            <a:off x="369475" y="587030"/>
            <a:ext cx="847162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ADHD struggles within sport</a:t>
            </a:r>
            <a:endParaRPr b="1" sz="4400">
              <a:solidFill>
                <a:srgbClr val="363636"/>
              </a:solidFill>
              <a:latin typeface="Lato Light"/>
              <a:ea typeface="Lato Light"/>
              <a:cs typeface="Lato Light"/>
              <a:sym typeface="Lato Light"/>
            </a:endParaRPr>
          </a:p>
        </p:txBody>
      </p:sp>
      <p:sp>
        <p:nvSpPr>
          <p:cNvPr id="119" name="Google Shape;119;p8"/>
          <p:cNvSpPr txBox="1"/>
          <p:nvPr/>
        </p:nvSpPr>
        <p:spPr>
          <a:xfrm>
            <a:off x="226970" y="1943501"/>
            <a:ext cx="9005818" cy="4648196"/>
          </a:xfrm>
          <a:prstGeom prst="rect">
            <a:avLst/>
          </a:prstGeom>
          <a:noFill/>
          <a:ln>
            <a:noFill/>
          </a:ln>
        </p:spPr>
        <p:txBody>
          <a:bodyPr anchorCtr="0" anchor="t" bIns="45700" lIns="91425" spcFirstLastPara="1" rIns="91425" wrap="square" tIns="45700">
            <a:spAutoFit/>
          </a:bodyPr>
          <a:lstStyle/>
          <a:p>
            <a:pPr indent="-342900" lvl="0" marL="342900" marR="0" rtl="0" algn="l">
              <a:lnSpc>
                <a:spcPct val="200000"/>
              </a:lnSpc>
              <a:spcBef>
                <a:spcPts val="0"/>
              </a:spcBef>
              <a:spcAft>
                <a:spcPts val="0"/>
              </a:spcAft>
              <a:buClr>
                <a:srgbClr val="363636"/>
              </a:buClr>
              <a:buSzPts val="2000"/>
              <a:buFont typeface="Arial"/>
              <a:buChar char="•"/>
            </a:pPr>
            <a:r>
              <a:rPr b="1" lang="en-GB" sz="2000">
                <a:solidFill>
                  <a:srgbClr val="363636"/>
                </a:solidFill>
                <a:latin typeface="Lato Light"/>
                <a:ea typeface="Lato Light"/>
                <a:cs typeface="Lato Light"/>
                <a:sym typeface="Lato Light"/>
              </a:rPr>
              <a:t>Recklessness</a:t>
            </a:r>
            <a:r>
              <a:rPr lang="en-GB" sz="2000">
                <a:solidFill>
                  <a:srgbClr val="363636"/>
                </a:solidFill>
                <a:latin typeface="Lato Light"/>
                <a:ea typeface="Lato Light"/>
                <a:cs typeface="Lato Light"/>
                <a:sym typeface="Lato Light"/>
              </a:rPr>
              <a:t> – getting sent off/putting it all on the line</a:t>
            </a:r>
            <a:endParaRPr/>
          </a:p>
          <a:p>
            <a:pPr indent="-342900" lvl="0" marL="342900" marR="0" rtl="0" algn="l">
              <a:lnSpc>
                <a:spcPct val="200000"/>
              </a:lnSpc>
              <a:spcBef>
                <a:spcPts val="0"/>
              </a:spcBef>
              <a:spcAft>
                <a:spcPts val="0"/>
              </a:spcAft>
              <a:buClr>
                <a:srgbClr val="363636"/>
              </a:buClr>
              <a:buSzPts val="2000"/>
              <a:buFont typeface="Arial"/>
              <a:buChar char="•"/>
            </a:pPr>
            <a:r>
              <a:rPr b="1" lang="en-GB" sz="2000">
                <a:solidFill>
                  <a:srgbClr val="363636"/>
                </a:solidFill>
                <a:latin typeface="Lato Light"/>
                <a:ea typeface="Lato Light"/>
                <a:cs typeface="Lato Light"/>
                <a:sym typeface="Lato Light"/>
              </a:rPr>
              <a:t>Getting bored </a:t>
            </a:r>
            <a:r>
              <a:rPr lang="en-GB" sz="2000">
                <a:solidFill>
                  <a:srgbClr val="363636"/>
                </a:solidFill>
                <a:latin typeface="Lato Light"/>
                <a:ea typeface="Lato Light"/>
                <a:cs typeface="Lato Light"/>
                <a:sym typeface="Lato Light"/>
              </a:rPr>
              <a:t>– repetitive actions may be hard for them</a:t>
            </a:r>
            <a:endParaRPr/>
          </a:p>
          <a:p>
            <a:pPr indent="-342900" lvl="0" marL="342900" marR="0" rtl="0" algn="l">
              <a:lnSpc>
                <a:spcPct val="200000"/>
              </a:lnSpc>
              <a:spcBef>
                <a:spcPts val="0"/>
              </a:spcBef>
              <a:spcAft>
                <a:spcPts val="0"/>
              </a:spcAft>
              <a:buClr>
                <a:srgbClr val="363636"/>
              </a:buClr>
              <a:buSzPts val="2000"/>
              <a:buFont typeface="Arial"/>
              <a:buChar char="•"/>
            </a:pPr>
            <a:r>
              <a:rPr b="1" lang="en-GB" sz="2000">
                <a:solidFill>
                  <a:srgbClr val="363636"/>
                </a:solidFill>
                <a:latin typeface="Lato Light"/>
                <a:ea typeface="Lato Light"/>
                <a:cs typeface="Lato Light"/>
                <a:sym typeface="Lato Light"/>
              </a:rPr>
              <a:t>Frustration</a:t>
            </a:r>
            <a:r>
              <a:rPr lang="en-GB" sz="2000">
                <a:solidFill>
                  <a:srgbClr val="363636"/>
                </a:solidFill>
                <a:latin typeface="Lato Light"/>
                <a:ea typeface="Lato Light"/>
                <a:cs typeface="Lato Light"/>
                <a:sym typeface="Lato Light"/>
              </a:rPr>
              <a:t> – getting angry at themselves/falling out with others</a:t>
            </a:r>
            <a:endParaRPr/>
          </a:p>
          <a:p>
            <a:pPr indent="-342900" lvl="0" marL="342900" marR="0" rtl="0" algn="l">
              <a:lnSpc>
                <a:spcPct val="200000"/>
              </a:lnSpc>
              <a:spcBef>
                <a:spcPts val="0"/>
              </a:spcBef>
              <a:spcAft>
                <a:spcPts val="0"/>
              </a:spcAft>
              <a:buClr>
                <a:srgbClr val="363636"/>
              </a:buClr>
              <a:buSzPts val="2000"/>
              <a:buFont typeface="Arial"/>
              <a:buChar char="•"/>
            </a:pPr>
            <a:r>
              <a:rPr b="1" lang="en-GB" sz="2000">
                <a:solidFill>
                  <a:srgbClr val="363636"/>
                </a:solidFill>
                <a:latin typeface="Lato Light"/>
                <a:ea typeface="Lato Light"/>
                <a:cs typeface="Lato Light"/>
                <a:sym typeface="Lato Light"/>
              </a:rPr>
              <a:t>Impatient</a:t>
            </a:r>
            <a:r>
              <a:rPr lang="en-GB" sz="2000">
                <a:solidFill>
                  <a:srgbClr val="363636"/>
                </a:solidFill>
                <a:latin typeface="Lato Light"/>
                <a:ea typeface="Lato Light"/>
                <a:cs typeface="Lato Light"/>
                <a:sym typeface="Lato Light"/>
              </a:rPr>
              <a:t> – may want to attack if playing defensive</a:t>
            </a:r>
            <a:endParaRPr/>
          </a:p>
          <a:p>
            <a:pPr indent="-342900" lvl="0" marL="342900" marR="0" rtl="0" algn="l">
              <a:lnSpc>
                <a:spcPct val="200000"/>
              </a:lnSpc>
              <a:spcBef>
                <a:spcPts val="0"/>
              </a:spcBef>
              <a:spcAft>
                <a:spcPts val="0"/>
              </a:spcAft>
              <a:buClr>
                <a:srgbClr val="363636"/>
              </a:buClr>
              <a:buSzPts val="2000"/>
              <a:buFont typeface="Arial"/>
              <a:buChar char="•"/>
            </a:pPr>
            <a:r>
              <a:rPr b="1" lang="en-GB" sz="2000">
                <a:solidFill>
                  <a:srgbClr val="363636"/>
                </a:solidFill>
                <a:latin typeface="Lato Light"/>
                <a:ea typeface="Lato Light"/>
                <a:cs typeface="Lato Light"/>
                <a:sym typeface="Lato Light"/>
              </a:rPr>
              <a:t>Sometimes seen as arrogant </a:t>
            </a:r>
            <a:r>
              <a:rPr lang="en-GB" sz="2000">
                <a:solidFill>
                  <a:srgbClr val="363636"/>
                </a:solidFill>
                <a:latin typeface="Lato Light"/>
                <a:ea typeface="Lato Light"/>
                <a:cs typeface="Lato Light"/>
                <a:sym typeface="Lato Light"/>
              </a:rPr>
              <a:t>– may be confident in their abilities</a:t>
            </a:r>
            <a:endParaRPr/>
          </a:p>
          <a:p>
            <a:pPr indent="-342900" lvl="0" marL="342900" marR="0" rtl="0" algn="l">
              <a:lnSpc>
                <a:spcPct val="200000"/>
              </a:lnSpc>
              <a:spcBef>
                <a:spcPts val="0"/>
              </a:spcBef>
              <a:spcAft>
                <a:spcPts val="0"/>
              </a:spcAft>
              <a:buClr>
                <a:srgbClr val="363636"/>
              </a:buClr>
              <a:buSzPts val="2000"/>
              <a:buFont typeface="Arial"/>
              <a:buChar char="•"/>
            </a:pPr>
            <a:r>
              <a:rPr b="1" lang="en-GB" sz="2000">
                <a:solidFill>
                  <a:srgbClr val="363636"/>
                </a:solidFill>
                <a:latin typeface="Lato Light"/>
                <a:ea typeface="Lato Light"/>
                <a:cs typeface="Lato Light"/>
                <a:sym typeface="Lato Light"/>
              </a:rPr>
              <a:t>Rash decisions &amp; anger issues </a:t>
            </a:r>
            <a:r>
              <a:rPr lang="en-GB" sz="2000">
                <a:solidFill>
                  <a:srgbClr val="363636"/>
                </a:solidFill>
                <a:latin typeface="Lato Light"/>
                <a:ea typeface="Lato Light"/>
                <a:cs typeface="Lato Light"/>
                <a:sym typeface="Lato Light"/>
              </a:rPr>
              <a:t>– may try the improbable/overstep the line</a:t>
            </a:r>
            <a:endParaRPr/>
          </a:p>
          <a:p>
            <a:pPr indent="0" lvl="0" marL="0" marR="0" rtl="0" algn="l">
              <a:lnSpc>
                <a:spcPct val="150000"/>
              </a:lnSpc>
              <a:spcBef>
                <a:spcPts val="0"/>
              </a:spcBef>
              <a:spcAft>
                <a:spcPts val="0"/>
              </a:spcAft>
              <a:buNone/>
            </a:pPr>
            <a:br>
              <a:rPr lang="en-GB" sz="2000">
                <a:solidFill>
                  <a:srgbClr val="363636"/>
                </a:solidFill>
                <a:latin typeface="Lato Light"/>
                <a:ea typeface="Lato Light"/>
                <a:cs typeface="Lato Light"/>
                <a:sym typeface="Lato Light"/>
              </a:rPr>
            </a:br>
            <a:r>
              <a:rPr b="1" lang="en-GB" sz="2000">
                <a:solidFill>
                  <a:srgbClr val="363636"/>
                </a:solidFill>
                <a:latin typeface="Lato Light"/>
                <a:ea typeface="Lato Light"/>
                <a:cs typeface="Lato Light"/>
                <a:sym typeface="Lato Light"/>
              </a:rPr>
              <a:t>*</a:t>
            </a:r>
            <a:r>
              <a:rPr lang="en-GB" sz="2000">
                <a:solidFill>
                  <a:srgbClr val="363636"/>
                </a:solidFill>
                <a:latin typeface="Lato Light"/>
                <a:ea typeface="Lato Light"/>
                <a:cs typeface="Lato Light"/>
                <a:sym typeface="Lato Light"/>
              </a:rPr>
              <a:t>Cristiano Ronaldo has many of the characteristics of ADHD</a:t>
            </a:r>
            <a:r>
              <a:rPr b="1" lang="en-GB" sz="2000">
                <a:solidFill>
                  <a:srgbClr val="363636"/>
                </a:solidFill>
                <a:latin typeface="Lato Light"/>
                <a:ea typeface="Lato Light"/>
                <a:cs typeface="Lato Light"/>
                <a:sym typeface="Lato Light"/>
              </a:rPr>
              <a:t>*</a:t>
            </a:r>
            <a:endParaRPr/>
          </a:p>
        </p:txBody>
      </p:sp>
      <p:sp>
        <p:nvSpPr>
          <p:cNvPr id="120" name="Google Shape;120;p8"/>
          <p:cNvSpPr/>
          <p:nvPr/>
        </p:nvSpPr>
        <p:spPr>
          <a:xfrm>
            <a:off x="9923202" y="0"/>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id="121" name="Google Shape;121;p8"/>
          <p:cNvPicPr preferRelativeResize="0"/>
          <p:nvPr/>
        </p:nvPicPr>
        <p:blipFill rotWithShape="1">
          <a:blip r:embed="rId4">
            <a:alphaModFix/>
          </a:blip>
          <a:srcRect b="0" l="0" r="0" t="0"/>
          <a:stretch/>
        </p:blipFill>
        <p:spPr>
          <a:xfrm>
            <a:off x="7671841" y="514510"/>
            <a:ext cx="914479" cy="91447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9"/>
          <p:cNvPicPr preferRelativeResize="0"/>
          <p:nvPr/>
        </p:nvPicPr>
        <p:blipFill rotWithShape="1">
          <a:blip r:embed="rId3">
            <a:alphaModFix/>
          </a:blip>
          <a:srcRect b="0" l="0" r="0" t="0"/>
          <a:stretch/>
        </p:blipFill>
        <p:spPr>
          <a:xfrm>
            <a:off x="0" y="0"/>
            <a:ext cx="12192000" cy="1624519"/>
          </a:xfrm>
          <a:prstGeom prst="rect">
            <a:avLst/>
          </a:prstGeom>
          <a:noFill/>
          <a:ln>
            <a:noFill/>
          </a:ln>
        </p:spPr>
      </p:pic>
      <p:sp>
        <p:nvSpPr>
          <p:cNvPr id="127" name="Google Shape;127;p9"/>
          <p:cNvSpPr txBox="1"/>
          <p:nvPr/>
        </p:nvSpPr>
        <p:spPr>
          <a:xfrm>
            <a:off x="369475" y="587030"/>
            <a:ext cx="847162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What is Dyspraxia?</a:t>
            </a:r>
            <a:endParaRPr b="1" sz="4400">
              <a:solidFill>
                <a:srgbClr val="363636"/>
              </a:solidFill>
              <a:latin typeface="Lato Light"/>
              <a:ea typeface="Lato Light"/>
              <a:cs typeface="Lato Light"/>
              <a:sym typeface="Lato Light"/>
            </a:endParaRPr>
          </a:p>
        </p:txBody>
      </p:sp>
      <p:sp>
        <p:nvSpPr>
          <p:cNvPr id="128" name="Google Shape;128;p9"/>
          <p:cNvSpPr txBox="1"/>
          <p:nvPr/>
        </p:nvSpPr>
        <p:spPr>
          <a:xfrm>
            <a:off x="285964" y="2084439"/>
            <a:ext cx="9005818" cy="418653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GB" sz="2000">
                <a:solidFill>
                  <a:srgbClr val="363636"/>
                </a:solidFill>
                <a:latin typeface="Lato Light"/>
                <a:ea typeface="Lato Light"/>
                <a:cs typeface="Lato Light"/>
                <a:sym typeface="Lato Light"/>
              </a:rPr>
              <a:t>The main features of </a:t>
            </a:r>
            <a:r>
              <a:rPr b="1" lang="en-GB" sz="2000">
                <a:solidFill>
                  <a:srgbClr val="363636"/>
                </a:solidFill>
                <a:latin typeface="Lato Light"/>
                <a:ea typeface="Lato Light"/>
                <a:cs typeface="Lato Light"/>
                <a:sym typeface="Lato Light"/>
              </a:rPr>
              <a:t>Dyspraxia</a:t>
            </a:r>
            <a:r>
              <a:rPr lang="en-GB" sz="2000">
                <a:solidFill>
                  <a:srgbClr val="363636"/>
                </a:solidFill>
                <a:latin typeface="Lato Light"/>
                <a:ea typeface="Lato Light"/>
                <a:cs typeface="Lato Light"/>
                <a:sym typeface="Lato Light"/>
              </a:rPr>
              <a:t> are related to motor skills (movement)</a:t>
            </a:r>
            <a:endParaRPr/>
          </a:p>
          <a:p>
            <a:pPr indent="0" lvl="0" marL="0" marR="0" rtl="0" algn="l">
              <a:lnSpc>
                <a:spcPct val="150000"/>
              </a:lnSpc>
              <a:spcBef>
                <a:spcPts val="0"/>
              </a:spcBef>
              <a:spcAft>
                <a:spcPts val="0"/>
              </a:spcAft>
              <a:buNone/>
            </a:pPr>
            <a:r>
              <a:rPr lang="en-GB" sz="2000">
                <a:solidFill>
                  <a:srgbClr val="363636"/>
                </a:solidFill>
                <a:latin typeface="Lato Light"/>
                <a:ea typeface="Lato Light"/>
                <a:cs typeface="Lato Light"/>
                <a:sym typeface="Lato Light"/>
              </a:rPr>
              <a:t>They are fine motor skills &amp; gross motor skills</a:t>
            </a:r>
            <a:endParaRPr/>
          </a:p>
          <a:p>
            <a:pPr indent="0" lvl="0" marL="0" marR="0" rtl="0" algn="l">
              <a:lnSpc>
                <a:spcPct val="150000"/>
              </a:lnSpc>
              <a:spcBef>
                <a:spcPts val="0"/>
              </a:spcBef>
              <a:spcAft>
                <a:spcPts val="0"/>
              </a:spcAft>
              <a:buNone/>
            </a:pPr>
            <a:r>
              <a:t/>
            </a:r>
            <a:endParaRPr sz="2000">
              <a:solidFill>
                <a:srgbClr val="363636"/>
              </a:solidFill>
              <a:latin typeface="Lato Light"/>
              <a:ea typeface="Lato Light"/>
              <a:cs typeface="Lato Light"/>
              <a:sym typeface="Lato Light"/>
            </a:endParaRPr>
          </a:p>
          <a:p>
            <a:pPr indent="0" lvl="0" marL="0" marR="0" rtl="0" algn="l">
              <a:lnSpc>
                <a:spcPct val="150000"/>
              </a:lnSpc>
              <a:spcBef>
                <a:spcPts val="0"/>
              </a:spcBef>
              <a:spcAft>
                <a:spcPts val="0"/>
              </a:spcAft>
              <a:buNone/>
            </a:pPr>
            <a:r>
              <a:rPr lang="en-GB" sz="2000">
                <a:solidFill>
                  <a:srgbClr val="363636"/>
                </a:solidFill>
                <a:latin typeface="Lato Light"/>
                <a:ea typeface="Lato Light"/>
                <a:cs typeface="Lato Light"/>
                <a:sym typeface="Lato Light"/>
              </a:rPr>
              <a:t>You can also have a mixture of both </a:t>
            </a:r>
            <a:endParaRPr/>
          </a:p>
          <a:p>
            <a:pPr indent="0" lvl="0" marL="0" marR="0" rtl="0" algn="l">
              <a:lnSpc>
                <a:spcPct val="150000"/>
              </a:lnSpc>
              <a:spcBef>
                <a:spcPts val="0"/>
              </a:spcBef>
              <a:spcAft>
                <a:spcPts val="0"/>
              </a:spcAft>
              <a:buNone/>
            </a:pPr>
            <a:r>
              <a:t/>
            </a:r>
            <a:endParaRPr sz="2000">
              <a:solidFill>
                <a:srgbClr val="363636"/>
              </a:solidFill>
              <a:latin typeface="Lato Light"/>
              <a:ea typeface="Lato Light"/>
              <a:cs typeface="Lato Light"/>
              <a:sym typeface="Lato Light"/>
            </a:endParaRPr>
          </a:p>
          <a:p>
            <a:pPr indent="0" lvl="0" marL="0" marR="0" rtl="0" algn="l">
              <a:lnSpc>
                <a:spcPct val="150000"/>
              </a:lnSpc>
              <a:spcBef>
                <a:spcPts val="0"/>
              </a:spcBef>
              <a:spcAft>
                <a:spcPts val="0"/>
              </a:spcAft>
              <a:buNone/>
            </a:pPr>
            <a:r>
              <a:rPr lang="en-GB" sz="2000">
                <a:solidFill>
                  <a:srgbClr val="363636"/>
                </a:solidFill>
                <a:latin typeface="Lato Light"/>
                <a:ea typeface="Lato Light"/>
                <a:cs typeface="Lato Light"/>
                <a:sym typeface="Lato Light"/>
              </a:rPr>
              <a:t>People who have Dyspraxia often find the routine tasks of daily life such as driving, household chores, cooking and grooming difficult. They can also find coping at work is hard. People with Dyspraxia usually have a combination of problems.</a:t>
            </a:r>
            <a:endParaRPr/>
          </a:p>
        </p:txBody>
      </p:sp>
      <p:sp>
        <p:nvSpPr>
          <p:cNvPr id="129" name="Google Shape;129;p9"/>
          <p:cNvSpPr/>
          <p:nvPr/>
        </p:nvSpPr>
        <p:spPr>
          <a:xfrm>
            <a:off x="9923202" y="0"/>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id="130" name="Google Shape;130;p9"/>
          <p:cNvPicPr preferRelativeResize="0"/>
          <p:nvPr/>
        </p:nvPicPr>
        <p:blipFill rotWithShape="1">
          <a:blip r:embed="rId4">
            <a:alphaModFix/>
          </a:blip>
          <a:srcRect b="0" l="0" r="0" t="0"/>
          <a:stretch/>
        </p:blipFill>
        <p:spPr>
          <a:xfrm>
            <a:off x="5586940" y="264826"/>
            <a:ext cx="1018120" cy="10120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10"/>
          <p:cNvPicPr preferRelativeResize="0"/>
          <p:nvPr/>
        </p:nvPicPr>
        <p:blipFill rotWithShape="1">
          <a:blip r:embed="rId3">
            <a:alphaModFix/>
          </a:blip>
          <a:srcRect b="0" l="0" r="0" t="0"/>
          <a:stretch/>
        </p:blipFill>
        <p:spPr>
          <a:xfrm>
            <a:off x="0" y="-1"/>
            <a:ext cx="12192000" cy="1667047"/>
          </a:xfrm>
          <a:prstGeom prst="rect">
            <a:avLst/>
          </a:prstGeom>
          <a:noFill/>
          <a:ln>
            <a:noFill/>
          </a:ln>
        </p:spPr>
      </p:pic>
      <p:sp>
        <p:nvSpPr>
          <p:cNvPr id="136" name="Google Shape;136;p10"/>
          <p:cNvSpPr txBox="1"/>
          <p:nvPr/>
        </p:nvSpPr>
        <p:spPr>
          <a:xfrm>
            <a:off x="369475" y="587030"/>
            <a:ext cx="9199398"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Gross Motor Skills &amp; Fine Motor Skills</a:t>
            </a:r>
            <a:endParaRPr b="1" sz="4400">
              <a:solidFill>
                <a:srgbClr val="363636"/>
              </a:solidFill>
              <a:latin typeface="Lato Light"/>
              <a:ea typeface="Lato Light"/>
              <a:cs typeface="Lato Light"/>
              <a:sym typeface="Lato Light"/>
            </a:endParaRPr>
          </a:p>
        </p:txBody>
      </p:sp>
      <p:sp>
        <p:nvSpPr>
          <p:cNvPr id="137" name="Google Shape;137;p10"/>
          <p:cNvSpPr txBox="1"/>
          <p:nvPr/>
        </p:nvSpPr>
        <p:spPr>
          <a:xfrm>
            <a:off x="285964" y="2084439"/>
            <a:ext cx="9005818" cy="141654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GB" sz="2000">
                <a:solidFill>
                  <a:srgbClr val="363636"/>
                </a:solidFill>
                <a:latin typeface="Lato Light"/>
                <a:ea typeface="Lato Light"/>
                <a:cs typeface="Lato Light"/>
                <a:sym typeface="Lato Light"/>
              </a:rPr>
              <a:t>Gross Motor Skills: </a:t>
            </a:r>
            <a:r>
              <a:rPr lang="en-GB" sz="2000">
                <a:solidFill>
                  <a:srgbClr val="363636"/>
                </a:solidFill>
                <a:latin typeface="Lato Light"/>
                <a:ea typeface="Lato Light"/>
                <a:cs typeface="Lato Light"/>
                <a:sym typeface="Lato Light"/>
              </a:rPr>
              <a:t>Struggles with balance, posture, integration of the two sides of the body, hand-eye co-ordination, rhythm, clumsy, movement, changing direction, stopping &amp; starting actions</a:t>
            </a:r>
            <a:endParaRPr/>
          </a:p>
        </p:txBody>
      </p:sp>
      <p:sp>
        <p:nvSpPr>
          <p:cNvPr id="138" name="Google Shape;138;p10"/>
          <p:cNvSpPr/>
          <p:nvPr/>
        </p:nvSpPr>
        <p:spPr>
          <a:xfrm>
            <a:off x="9923202" y="0"/>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39" name="Google Shape;139;p10"/>
          <p:cNvSpPr txBox="1"/>
          <p:nvPr/>
        </p:nvSpPr>
        <p:spPr>
          <a:xfrm>
            <a:off x="369475" y="4608945"/>
            <a:ext cx="863598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000">
                <a:solidFill>
                  <a:schemeClr val="dk2"/>
                </a:solidFill>
                <a:latin typeface="Lato Light"/>
                <a:ea typeface="Lato Light"/>
                <a:cs typeface="Lato Light"/>
                <a:sym typeface="Lato Light"/>
              </a:rPr>
              <a:t>Fine Motor Skills: </a:t>
            </a:r>
            <a:r>
              <a:rPr lang="en-GB" sz="2000">
                <a:solidFill>
                  <a:schemeClr val="dk2"/>
                </a:solidFill>
                <a:latin typeface="Lato Light"/>
                <a:ea typeface="Lato Light"/>
                <a:cs typeface="Lato Light"/>
                <a:sym typeface="Lato Light"/>
              </a:rPr>
              <a:t>Struggles with manual dexterity, two-handed tasks, manipulative skills, inadequate grasp, grooming activities </a:t>
            </a:r>
            <a:endParaRPr/>
          </a:p>
        </p:txBody>
      </p:sp>
      <p:pic>
        <p:nvPicPr>
          <p:cNvPr id="140" name="Google Shape;140;p10"/>
          <p:cNvPicPr preferRelativeResize="0"/>
          <p:nvPr/>
        </p:nvPicPr>
        <p:blipFill rotWithShape="1">
          <a:blip r:embed="rId4">
            <a:alphaModFix/>
          </a:blip>
          <a:srcRect b="0" l="0" r="0" t="0"/>
          <a:stretch/>
        </p:blipFill>
        <p:spPr>
          <a:xfrm rot="-5400000">
            <a:off x="4803474" y="-1302493"/>
            <a:ext cx="1107964" cy="10714912"/>
          </a:xfrm>
          <a:prstGeom prst="rect">
            <a:avLst/>
          </a:prstGeom>
          <a:noFill/>
          <a:ln>
            <a:noFill/>
          </a:ln>
        </p:spPr>
      </p:pic>
      <p:pic>
        <p:nvPicPr>
          <p:cNvPr id="141" name="Google Shape;141;p10"/>
          <p:cNvPicPr preferRelativeResize="0"/>
          <p:nvPr/>
        </p:nvPicPr>
        <p:blipFill rotWithShape="1">
          <a:blip r:embed="rId5">
            <a:alphaModFix/>
          </a:blip>
          <a:srcRect b="0" l="0" r="0" t="0"/>
          <a:stretch/>
        </p:blipFill>
        <p:spPr>
          <a:xfrm>
            <a:off x="-2785" y="5505254"/>
            <a:ext cx="10717697" cy="1107965"/>
          </a:xfrm>
          <a:prstGeom prst="rect">
            <a:avLst/>
          </a:prstGeom>
          <a:noFill/>
          <a:ln>
            <a:noFill/>
          </a:ln>
        </p:spPr>
      </p:pic>
      <p:pic>
        <p:nvPicPr>
          <p:cNvPr id="142" name="Google Shape;142;p10"/>
          <p:cNvPicPr preferRelativeResize="0"/>
          <p:nvPr/>
        </p:nvPicPr>
        <p:blipFill rotWithShape="1">
          <a:blip r:embed="rId6">
            <a:alphaModFix/>
          </a:blip>
          <a:srcRect b="0" l="0" r="0" t="0"/>
          <a:stretch/>
        </p:blipFill>
        <p:spPr>
          <a:xfrm>
            <a:off x="19646" y="3487117"/>
            <a:ext cx="1996991" cy="1107965"/>
          </a:xfrm>
          <a:prstGeom prst="rect">
            <a:avLst/>
          </a:prstGeom>
          <a:noFill/>
          <a:ln>
            <a:noFill/>
          </a:ln>
        </p:spPr>
      </p:pic>
      <p:pic>
        <p:nvPicPr>
          <p:cNvPr id="143" name="Google Shape;143;p10"/>
          <p:cNvPicPr preferRelativeResize="0"/>
          <p:nvPr/>
        </p:nvPicPr>
        <p:blipFill rotWithShape="1">
          <a:blip r:embed="rId7">
            <a:alphaModFix/>
          </a:blip>
          <a:srcRect b="0" l="0" r="0" t="0"/>
          <a:stretch/>
        </p:blipFill>
        <p:spPr>
          <a:xfrm>
            <a:off x="2016637" y="3481409"/>
            <a:ext cx="1681042" cy="1118656"/>
          </a:xfrm>
          <a:prstGeom prst="rect">
            <a:avLst/>
          </a:prstGeom>
          <a:noFill/>
          <a:ln>
            <a:noFill/>
          </a:ln>
        </p:spPr>
      </p:pic>
      <p:pic>
        <p:nvPicPr>
          <p:cNvPr id="144" name="Google Shape;144;p10"/>
          <p:cNvPicPr preferRelativeResize="0"/>
          <p:nvPr/>
        </p:nvPicPr>
        <p:blipFill rotWithShape="1">
          <a:blip r:embed="rId8">
            <a:alphaModFix/>
          </a:blip>
          <a:srcRect b="0" l="0" r="0" t="0"/>
          <a:stretch/>
        </p:blipFill>
        <p:spPr>
          <a:xfrm>
            <a:off x="3685025" y="3500603"/>
            <a:ext cx="1468782" cy="1100169"/>
          </a:xfrm>
          <a:prstGeom prst="rect">
            <a:avLst/>
          </a:prstGeom>
          <a:noFill/>
          <a:ln>
            <a:noFill/>
          </a:ln>
        </p:spPr>
      </p:pic>
      <p:pic>
        <p:nvPicPr>
          <p:cNvPr id="145" name="Google Shape;145;p10"/>
          <p:cNvPicPr preferRelativeResize="0"/>
          <p:nvPr/>
        </p:nvPicPr>
        <p:blipFill rotWithShape="1">
          <a:blip r:embed="rId9">
            <a:alphaModFix/>
          </a:blip>
          <a:srcRect b="0" l="0" r="0" t="0"/>
          <a:stretch/>
        </p:blipFill>
        <p:spPr>
          <a:xfrm>
            <a:off x="5160009" y="3490312"/>
            <a:ext cx="1493464" cy="1118656"/>
          </a:xfrm>
          <a:prstGeom prst="rect">
            <a:avLst/>
          </a:prstGeom>
          <a:noFill/>
          <a:ln>
            <a:noFill/>
          </a:ln>
        </p:spPr>
      </p:pic>
      <p:pic>
        <p:nvPicPr>
          <p:cNvPr id="146" name="Google Shape;146;p10"/>
          <p:cNvPicPr preferRelativeResize="0"/>
          <p:nvPr/>
        </p:nvPicPr>
        <p:blipFill rotWithShape="1">
          <a:blip r:embed="rId10">
            <a:alphaModFix/>
          </a:blip>
          <a:srcRect b="0" l="0" r="0" t="0"/>
          <a:stretch/>
        </p:blipFill>
        <p:spPr>
          <a:xfrm>
            <a:off x="6694889" y="3490312"/>
            <a:ext cx="1879478" cy="1052508"/>
          </a:xfrm>
          <a:prstGeom prst="rect">
            <a:avLst/>
          </a:prstGeom>
          <a:noFill/>
          <a:ln>
            <a:noFill/>
          </a:ln>
        </p:spPr>
      </p:pic>
      <p:pic>
        <p:nvPicPr>
          <p:cNvPr id="147" name="Google Shape;147;p10"/>
          <p:cNvPicPr preferRelativeResize="0"/>
          <p:nvPr/>
        </p:nvPicPr>
        <p:blipFill rotWithShape="1">
          <a:blip r:embed="rId11">
            <a:alphaModFix/>
          </a:blip>
          <a:srcRect b="0" l="0" r="0" t="0"/>
          <a:stretch/>
        </p:blipFill>
        <p:spPr>
          <a:xfrm>
            <a:off x="8761376" y="3487825"/>
            <a:ext cx="1692233" cy="1126104"/>
          </a:xfrm>
          <a:prstGeom prst="rect">
            <a:avLst/>
          </a:prstGeom>
          <a:noFill/>
          <a:ln>
            <a:noFill/>
          </a:ln>
        </p:spPr>
      </p:pic>
      <p:pic>
        <p:nvPicPr>
          <p:cNvPr id="148" name="Google Shape;148;p10"/>
          <p:cNvPicPr preferRelativeResize="0"/>
          <p:nvPr/>
        </p:nvPicPr>
        <p:blipFill rotWithShape="1">
          <a:blip r:embed="rId12">
            <a:alphaModFix/>
          </a:blip>
          <a:srcRect b="0" l="0" r="0" t="0"/>
          <a:stretch/>
        </p:blipFill>
        <p:spPr>
          <a:xfrm>
            <a:off x="140081" y="5505254"/>
            <a:ext cx="737300" cy="1107965"/>
          </a:xfrm>
          <a:prstGeom prst="rect">
            <a:avLst/>
          </a:prstGeom>
          <a:noFill/>
          <a:ln>
            <a:noFill/>
          </a:ln>
        </p:spPr>
      </p:pic>
      <p:pic>
        <p:nvPicPr>
          <p:cNvPr id="149" name="Google Shape;149;p10"/>
          <p:cNvPicPr preferRelativeResize="0"/>
          <p:nvPr/>
        </p:nvPicPr>
        <p:blipFill rotWithShape="1">
          <a:blip r:embed="rId13">
            <a:alphaModFix/>
          </a:blip>
          <a:srcRect b="0" l="0" r="0" t="0"/>
          <a:stretch/>
        </p:blipFill>
        <p:spPr>
          <a:xfrm>
            <a:off x="1083756" y="5568245"/>
            <a:ext cx="1471716" cy="979360"/>
          </a:xfrm>
          <a:prstGeom prst="rect">
            <a:avLst/>
          </a:prstGeom>
          <a:noFill/>
          <a:ln>
            <a:noFill/>
          </a:ln>
        </p:spPr>
      </p:pic>
      <p:pic>
        <p:nvPicPr>
          <p:cNvPr id="150" name="Google Shape;150;p10"/>
          <p:cNvPicPr preferRelativeResize="0"/>
          <p:nvPr/>
        </p:nvPicPr>
        <p:blipFill rotWithShape="1">
          <a:blip r:embed="rId14">
            <a:alphaModFix/>
          </a:blip>
          <a:srcRect b="0" l="0" r="0" t="0"/>
          <a:stretch/>
        </p:blipFill>
        <p:spPr>
          <a:xfrm>
            <a:off x="2713029" y="5421052"/>
            <a:ext cx="1791508" cy="1192167"/>
          </a:xfrm>
          <a:prstGeom prst="rect">
            <a:avLst/>
          </a:prstGeom>
          <a:noFill/>
          <a:ln>
            <a:noFill/>
          </a:ln>
        </p:spPr>
      </p:pic>
      <p:pic>
        <p:nvPicPr>
          <p:cNvPr id="151" name="Google Shape;151;p10"/>
          <p:cNvPicPr preferRelativeResize="0"/>
          <p:nvPr/>
        </p:nvPicPr>
        <p:blipFill rotWithShape="1">
          <a:blip r:embed="rId15">
            <a:alphaModFix/>
          </a:blip>
          <a:srcRect b="0" l="0" r="0" t="0"/>
          <a:stretch/>
        </p:blipFill>
        <p:spPr>
          <a:xfrm>
            <a:off x="4699708" y="5500270"/>
            <a:ext cx="1640477" cy="1091663"/>
          </a:xfrm>
          <a:prstGeom prst="rect">
            <a:avLst/>
          </a:prstGeom>
          <a:noFill/>
          <a:ln>
            <a:noFill/>
          </a:ln>
        </p:spPr>
      </p:pic>
      <p:pic>
        <p:nvPicPr>
          <p:cNvPr id="152" name="Google Shape;152;p10"/>
          <p:cNvPicPr preferRelativeResize="0"/>
          <p:nvPr/>
        </p:nvPicPr>
        <p:blipFill rotWithShape="1">
          <a:blip r:embed="rId16">
            <a:alphaModFix/>
          </a:blip>
          <a:srcRect b="0" l="0" r="0" t="0"/>
          <a:stretch/>
        </p:blipFill>
        <p:spPr>
          <a:xfrm>
            <a:off x="6475168" y="5516355"/>
            <a:ext cx="1673366" cy="1113549"/>
          </a:xfrm>
          <a:prstGeom prst="rect">
            <a:avLst/>
          </a:prstGeom>
          <a:noFill/>
          <a:ln>
            <a:noFill/>
          </a:ln>
        </p:spPr>
      </p:pic>
      <p:pic>
        <p:nvPicPr>
          <p:cNvPr id="153" name="Google Shape;153;p10"/>
          <p:cNvPicPr preferRelativeResize="0"/>
          <p:nvPr/>
        </p:nvPicPr>
        <p:blipFill rotWithShape="1">
          <a:blip r:embed="rId17">
            <a:alphaModFix/>
          </a:blip>
          <a:srcRect b="0" l="0" r="0" t="0"/>
          <a:stretch/>
        </p:blipFill>
        <p:spPr>
          <a:xfrm>
            <a:off x="8266970" y="5557752"/>
            <a:ext cx="1598622" cy="106381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id="158" name="Google Shape;158;p11"/>
          <p:cNvPicPr preferRelativeResize="0"/>
          <p:nvPr/>
        </p:nvPicPr>
        <p:blipFill rotWithShape="1">
          <a:blip r:embed="rId3">
            <a:alphaModFix/>
          </a:blip>
          <a:srcRect b="0" l="0" r="0" t="0"/>
          <a:stretch/>
        </p:blipFill>
        <p:spPr>
          <a:xfrm>
            <a:off x="0" y="0"/>
            <a:ext cx="12192000" cy="1356471"/>
          </a:xfrm>
          <a:prstGeom prst="rect">
            <a:avLst/>
          </a:prstGeom>
          <a:noFill/>
          <a:ln>
            <a:noFill/>
          </a:ln>
        </p:spPr>
      </p:pic>
      <p:sp>
        <p:nvSpPr>
          <p:cNvPr id="159" name="Google Shape;159;p11"/>
          <p:cNvSpPr txBox="1"/>
          <p:nvPr/>
        </p:nvSpPr>
        <p:spPr>
          <a:xfrm>
            <a:off x="369475" y="293514"/>
            <a:ext cx="847162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Characteristics of Dyspraxia?</a:t>
            </a:r>
            <a:endParaRPr b="1" sz="4400">
              <a:solidFill>
                <a:srgbClr val="363636"/>
              </a:solidFill>
              <a:latin typeface="Lato Light"/>
              <a:ea typeface="Lato Light"/>
              <a:cs typeface="Lato Light"/>
              <a:sym typeface="Lato Light"/>
            </a:endParaRPr>
          </a:p>
        </p:txBody>
      </p:sp>
      <p:sp>
        <p:nvSpPr>
          <p:cNvPr id="160" name="Google Shape;160;p11"/>
          <p:cNvSpPr txBox="1"/>
          <p:nvPr/>
        </p:nvSpPr>
        <p:spPr>
          <a:xfrm>
            <a:off x="177746" y="1649985"/>
            <a:ext cx="9745456" cy="49175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200000"/>
              </a:lnSpc>
              <a:spcBef>
                <a:spcPts val="0"/>
              </a:spcBef>
              <a:spcAft>
                <a:spcPts val="0"/>
              </a:spcAft>
              <a:buClr>
                <a:srgbClr val="363636"/>
              </a:buClr>
              <a:buSzPts val="2000"/>
              <a:buFont typeface="Arial"/>
              <a:buChar char="•"/>
            </a:pPr>
            <a:r>
              <a:rPr lang="en-GB" sz="2000">
                <a:solidFill>
                  <a:srgbClr val="363636"/>
                </a:solidFill>
                <a:latin typeface="Lato Light"/>
                <a:ea typeface="Lato Light"/>
                <a:cs typeface="Lato Light"/>
                <a:sym typeface="Lato Light"/>
              </a:rPr>
              <a:t>May struggle with speech (talk continuously/organising talking sequences/unable to pronounce some words) &amp; eye movements (following a moving object smoothly/losing their place whilst reading/poor relocating)</a:t>
            </a:r>
            <a:endParaRPr/>
          </a:p>
          <a:p>
            <a:pPr indent="-158750" lvl="0" marL="285750" marR="0" rtl="0" algn="l">
              <a:lnSpc>
                <a:spcPct val="200000"/>
              </a:lnSpc>
              <a:spcBef>
                <a:spcPts val="0"/>
              </a:spcBef>
              <a:spcAft>
                <a:spcPts val="0"/>
              </a:spcAft>
              <a:buClr>
                <a:schemeClr val="dk1"/>
              </a:buClr>
              <a:buSzPts val="2000"/>
              <a:buFont typeface="Arial"/>
              <a:buNone/>
            </a:pPr>
            <a:r>
              <a:t/>
            </a:r>
            <a:endParaRPr sz="2000">
              <a:solidFill>
                <a:srgbClr val="363636"/>
              </a:solidFill>
              <a:latin typeface="Lato Light"/>
              <a:ea typeface="Lato Light"/>
              <a:cs typeface="Lato Light"/>
              <a:sym typeface="Lato Light"/>
            </a:endParaRPr>
          </a:p>
          <a:p>
            <a:pPr indent="-285750" lvl="0" marL="285750" marR="0" rtl="0" algn="l">
              <a:lnSpc>
                <a:spcPct val="200000"/>
              </a:lnSpc>
              <a:spcBef>
                <a:spcPts val="0"/>
              </a:spcBef>
              <a:spcAft>
                <a:spcPts val="0"/>
              </a:spcAft>
              <a:buClr>
                <a:srgbClr val="363636"/>
              </a:buClr>
              <a:buSzPts val="2000"/>
              <a:buFont typeface="Arial"/>
              <a:buChar char="•"/>
            </a:pPr>
            <a:r>
              <a:rPr b="1" lang="en-GB" sz="2000">
                <a:solidFill>
                  <a:srgbClr val="363636"/>
                </a:solidFill>
                <a:latin typeface="Lato Light"/>
                <a:ea typeface="Lato Light"/>
                <a:cs typeface="Lato Light"/>
                <a:sym typeface="Lato Light"/>
              </a:rPr>
              <a:t>Perception relating to different senses </a:t>
            </a:r>
            <a:r>
              <a:rPr lang="en-GB" sz="2000">
                <a:solidFill>
                  <a:srgbClr val="363636"/>
                </a:solidFill>
                <a:latin typeface="Lato Light"/>
                <a:ea typeface="Lato Light"/>
                <a:cs typeface="Lato Light"/>
                <a:sym typeface="Lato Light"/>
              </a:rPr>
              <a:t>– poor visual perception, over-sensitive to light and/or background noises, over/under sensitive to touch, smells &amp; tastes, spatial awareness issues, little sense of time, speed, distance or weight, inadequate sense of direction</a:t>
            </a:r>
            <a:endParaRPr/>
          </a:p>
        </p:txBody>
      </p:sp>
      <p:sp>
        <p:nvSpPr>
          <p:cNvPr id="161" name="Google Shape;161;p11"/>
          <p:cNvSpPr/>
          <p:nvPr/>
        </p:nvSpPr>
        <p:spPr>
          <a:xfrm>
            <a:off x="9923202" y="0"/>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id="162" name="Google Shape;162;p11"/>
          <p:cNvPicPr preferRelativeResize="0"/>
          <p:nvPr/>
        </p:nvPicPr>
        <p:blipFill rotWithShape="1">
          <a:blip r:embed="rId4">
            <a:alphaModFix/>
          </a:blip>
          <a:srcRect b="0" l="0" r="0" t="0"/>
          <a:stretch/>
        </p:blipFill>
        <p:spPr>
          <a:xfrm>
            <a:off x="7662371" y="169174"/>
            <a:ext cx="1018120" cy="101812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id="167" name="Google Shape;167;p12"/>
          <p:cNvPicPr preferRelativeResize="0"/>
          <p:nvPr/>
        </p:nvPicPr>
        <p:blipFill rotWithShape="1">
          <a:blip r:embed="rId3">
            <a:alphaModFix/>
          </a:blip>
          <a:srcRect b="0" l="0" r="0" t="0"/>
          <a:stretch/>
        </p:blipFill>
        <p:spPr>
          <a:xfrm>
            <a:off x="0" y="0"/>
            <a:ext cx="12192000" cy="1356471"/>
          </a:xfrm>
          <a:prstGeom prst="rect">
            <a:avLst/>
          </a:prstGeom>
          <a:noFill/>
          <a:ln>
            <a:noFill/>
          </a:ln>
        </p:spPr>
      </p:pic>
      <p:sp>
        <p:nvSpPr>
          <p:cNvPr id="168" name="Google Shape;168;p12"/>
          <p:cNvSpPr txBox="1"/>
          <p:nvPr/>
        </p:nvSpPr>
        <p:spPr>
          <a:xfrm>
            <a:off x="369475" y="293514"/>
            <a:ext cx="847162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Characteristics of Dyspraxia?</a:t>
            </a:r>
            <a:endParaRPr b="1" sz="4400">
              <a:solidFill>
                <a:srgbClr val="363636"/>
              </a:solidFill>
              <a:latin typeface="Lato Light"/>
              <a:ea typeface="Lato Light"/>
              <a:cs typeface="Lato Light"/>
              <a:sym typeface="Lato Light"/>
            </a:endParaRPr>
          </a:p>
        </p:txBody>
      </p:sp>
      <p:sp>
        <p:nvSpPr>
          <p:cNvPr id="169" name="Google Shape;169;p12"/>
          <p:cNvSpPr txBox="1"/>
          <p:nvPr/>
        </p:nvSpPr>
        <p:spPr>
          <a:xfrm>
            <a:off x="190880" y="1974449"/>
            <a:ext cx="9541442" cy="3263201"/>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363636"/>
              </a:buClr>
              <a:buSzPts val="2000"/>
              <a:buFont typeface="Arial"/>
              <a:buChar char="•"/>
            </a:pPr>
            <a:r>
              <a:rPr b="1" lang="en-GB" sz="2000">
                <a:solidFill>
                  <a:srgbClr val="363636"/>
                </a:solidFill>
                <a:latin typeface="Lato Light"/>
                <a:ea typeface="Lato Light"/>
                <a:cs typeface="Lato Light"/>
                <a:sym typeface="Lato Light"/>
              </a:rPr>
              <a:t>Thought &amp; Memory </a:t>
            </a:r>
            <a:r>
              <a:rPr lang="en-GB" sz="2000">
                <a:solidFill>
                  <a:srgbClr val="363636"/>
                </a:solidFill>
                <a:latin typeface="Lato Light"/>
                <a:ea typeface="Lato Light"/>
                <a:cs typeface="Lato Light"/>
                <a:sym typeface="Lato Light"/>
              </a:rPr>
              <a:t>– difficulty with planning &amp; organising thoughts, poor short term memory, issues with maths/reading, accuracy problems (copying movements), concentration issues, may struggle to do moiré than one thing at a time, slow to finish a task</a:t>
            </a:r>
            <a:endParaRPr/>
          </a:p>
          <a:p>
            <a:pPr indent="-158750" lvl="0" marL="285750" marR="0" rtl="0" algn="l">
              <a:lnSpc>
                <a:spcPct val="150000"/>
              </a:lnSpc>
              <a:spcBef>
                <a:spcPts val="0"/>
              </a:spcBef>
              <a:spcAft>
                <a:spcPts val="0"/>
              </a:spcAft>
              <a:buClr>
                <a:schemeClr val="dk1"/>
              </a:buClr>
              <a:buSzPts val="2000"/>
              <a:buFont typeface="Arial"/>
              <a:buNone/>
            </a:pPr>
            <a:r>
              <a:t/>
            </a:r>
            <a:endParaRPr sz="2000">
              <a:solidFill>
                <a:srgbClr val="363636"/>
              </a:solidFill>
              <a:latin typeface="Lato Light"/>
              <a:ea typeface="Lato Light"/>
              <a:cs typeface="Lato Light"/>
              <a:sym typeface="Lato Light"/>
            </a:endParaRPr>
          </a:p>
          <a:p>
            <a:pPr indent="-285750" lvl="0" marL="285750" marR="0" rtl="0" algn="l">
              <a:lnSpc>
                <a:spcPct val="150000"/>
              </a:lnSpc>
              <a:spcBef>
                <a:spcPts val="0"/>
              </a:spcBef>
              <a:spcAft>
                <a:spcPts val="0"/>
              </a:spcAft>
              <a:buClr>
                <a:srgbClr val="363636"/>
              </a:buClr>
              <a:buSzPts val="2000"/>
              <a:buFont typeface="Arial"/>
              <a:buChar char="•"/>
            </a:pPr>
            <a:r>
              <a:rPr b="1" lang="en-GB" sz="2000">
                <a:solidFill>
                  <a:srgbClr val="363636"/>
                </a:solidFill>
                <a:latin typeface="Lato Light"/>
                <a:ea typeface="Lato Light"/>
                <a:cs typeface="Lato Light"/>
                <a:sym typeface="Lato Light"/>
              </a:rPr>
              <a:t>Emotion &amp; behaviour </a:t>
            </a:r>
            <a:r>
              <a:rPr lang="en-GB" sz="2000">
                <a:solidFill>
                  <a:srgbClr val="363636"/>
                </a:solidFill>
                <a:latin typeface="Lato Light"/>
                <a:ea typeface="Lato Light"/>
                <a:cs typeface="Lato Light"/>
                <a:sym typeface="Lato Light"/>
              </a:rPr>
              <a:t>– difficulty listening in large groups, slow to adapt, impulsive, erratic</a:t>
            </a:r>
            <a:endParaRPr/>
          </a:p>
        </p:txBody>
      </p:sp>
      <p:sp>
        <p:nvSpPr>
          <p:cNvPr id="170" name="Google Shape;170;p12"/>
          <p:cNvSpPr/>
          <p:nvPr/>
        </p:nvSpPr>
        <p:spPr>
          <a:xfrm>
            <a:off x="9923202" y="0"/>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id="171" name="Google Shape;171;p12"/>
          <p:cNvPicPr preferRelativeResize="0"/>
          <p:nvPr/>
        </p:nvPicPr>
        <p:blipFill rotWithShape="1">
          <a:blip r:embed="rId4">
            <a:alphaModFix/>
          </a:blip>
          <a:srcRect b="0" l="0" r="0" t="0"/>
          <a:stretch/>
        </p:blipFill>
        <p:spPr>
          <a:xfrm>
            <a:off x="7522744" y="138280"/>
            <a:ext cx="1018120" cy="101812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13"/>
          <p:cNvPicPr preferRelativeResize="0"/>
          <p:nvPr/>
        </p:nvPicPr>
        <p:blipFill rotWithShape="1">
          <a:blip r:embed="rId3">
            <a:alphaModFix/>
          </a:blip>
          <a:srcRect b="0" l="0" r="0" t="0"/>
          <a:stretch/>
        </p:blipFill>
        <p:spPr>
          <a:xfrm>
            <a:off x="0" y="0"/>
            <a:ext cx="12192000" cy="1624519"/>
          </a:xfrm>
          <a:prstGeom prst="rect">
            <a:avLst/>
          </a:prstGeom>
          <a:noFill/>
          <a:ln>
            <a:noFill/>
          </a:ln>
        </p:spPr>
      </p:pic>
      <p:sp>
        <p:nvSpPr>
          <p:cNvPr id="177" name="Google Shape;177;p13"/>
          <p:cNvSpPr txBox="1"/>
          <p:nvPr/>
        </p:nvSpPr>
        <p:spPr>
          <a:xfrm>
            <a:off x="369475" y="587030"/>
            <a:ext cx="847162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Dyspraxia Strengths within Sport</a:t>
            </a:r>
            <a:endParaRPr b="1" sz="4400">
              <a:solidFill>
                <a:srgbClr val="363636"/>
              </a:solidFill>
              <a:latin typeface="Lato Light"/>
              <a:ea typeface="Lato Light"/>
              <a:cs typeface="Lato Light"/>
              <a:sym typeface="Lato Light"/>
            </a:endParaRPr>
          </a:p>
        </p:txBody>
      </p:sp>
      <p:sp>
        <p:nvSpPr>
          <p:cNvPr id="178" name="Google Shape;178;p13"/>
          <p:cNvSpPr txBox="1"/>
          <p:nvPr/>
        </p:nvSpPr>
        <p:spPr>
          <a:xfrm>
            <a:off x="285964" y="2084439"/>
            <a:ext cx="9005818" cy="3951851"/>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Leadership</a:t>
            </a:r>
            <a:r>
              <a:rPr lang="en-GB" sz="2000">
                <a:solidFill>
                  <a:schemeClr val="dk2"/>
                </a:solidFill>
                <a:latin typeface="Lato Light"/>
                <a:ea typeface="Lato Light"/>
                <a:cs typeface="Lato Light"/>
                <a:sym typeface="Lato Light"/>
              </a:rPr>
              <a:t> – can make great managers/coaches</a:t>
            </a:r>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Empathy</a:t>
            </a:r>
            <a:r>
              <a:rPr lang="en-GB" sz="2000">
                <a:solidFill>
                  <a:schemeClr val="dk2"/>
                </a:solidFill>
                <a:latin typeface="Lato Light"/>
                <a:ea typeface="Lato Light"/>
                <a:cs typeface="Lato Light"/>
                <a:sym typeface="Lato Light"/>
              </a:rPr>
              <a:t> – can understand and develop others around them, passing on their knowledge</a:t>
            </a:r>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Strategy</a:t>
            </a:r>
            <a:r>
              <a:rPr lang="en-GB" sz="2000">
                <a:solidFill>
                  <a:schemeClr val="dk2"/>
                </a:solidFill>
                <a:latin typeface="Lato Light"/>
                <a:ea typeface="Lato Light"/>
                <a:cs typeface="Lato Light"/>
                <a:sym typeface="Lato Light"/>
              </a:rPr>
              <a:t> – coming up with new training plans/tactics</a:t>
            </a:r>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Problem solving </a:t>
            </a:r>
            <a:r>
              <a:rPr lang="en-GB" sz="2000">
                <a:solidFill>
                  <a:schemeClr val="dk2"/>
                </a:solidFill>
                <a:latin typeface="Lato Light"/>
                <a:ea typeface="Lato Light"/>
                <a:cs typeface="Lato Light"/>
                <a:sym typeface="Lato Light"/>
              </a:rPr>
              <a:t>– finding a way to win/being able to implement new systems</a:t>
            </a:r>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Determination &amp; resilience </a:t>
            </a:r>
            <a:r>
              <a:rPr lang="en-GB" sz="2000">
                <a:solidFill>
                  <a:schemeClr val="dk2"/>
                </a:solidFill>
                <a:latin typeface="Lato Light"/>
                <a:ea typeface="Lato Light"/>
                <a:cs typeface="Lato Light"/>
                <a:sym typeface="Lato Light"/>
              </a:rPr>
              <a:t>– driven to get results/can overcome setbacks</a:t>
            </a:r>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Enthusiasm &amp; passion </a:t>
            </a:r>
            <a:r>
              <a:rPr lang="en-GB" sz="2000">
                <a:solidFill>
                  <a:schemeClr val="dk2"/>
                </a:solidFill>
                <a:latin typeface="Lato Light"/>
                <a:ea typeface="Lato Light"/>
                <a:cs typeface="Lato Light"/>
                <a:sym typeface="Lato Light"/>
              </a:rPr>
              <a:t>– cares about their work/wants to help others</a:t>
            </a:r>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Creativity</a:t>
            </a:r>
            <a:r>
              <a:rPr lang="en-GB" sz="2000">
                <a:solidFill>
                  <a:schemeClr val="dk2"/>
                </a:solidFill>
                <a:latin typeface="Lato Light"/>
                <a:ea typeface="Lato Light"/>
                <a:cs typeface="Lato Light"/>
                <a:sym typeface="Lato Light"/>
              </a:rPr>
              <a:t> – can produce moments of brilliance/new techniques/do things differently</a:t>
            </a:r>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Noticing small details </a:t>
            </a:r>
            <a:r>
              <a:rPr lang="en-GB" sz="2000">
                <a:solidFill>
                  <a:schemeClr val="dk2"/>
                </a:solidFill>
                <a:latin typeface="Lato Light"/>
                <a:ea typeface="Lato Light"/>
                <a:cs typeface="Lato Light"/>
                <a:sym typeface="Lato Light"/>
              </a:rPr>
              <a:t>– spotting talent/behaviours/weaknesses or strengths in others</a:t>
            </a:r>
            <a:endParaRPr/>
          </a:p>
        </p:txBody>
      </p:sp>
      <p:sp>
        <p:nvSpPr>
          <p:cNvPr id="179" name="Google Shape;179;p13"/>
          <p:cNvSpPr/>
          <p:nvPr/>
        </p:nvSpPr>
        <p:spPr>
          <a:xfrm>
            <a:off x="9923202" y="0"/>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id="180" name="Google Shape;180;p13"/>
          <p:cNvPicPr preferRelativeResize="0"/>
          <p:nvPr/>
        </p:nvPicPr>
        <p:blipFill rotWithShape="1">
          <a:blip r:embed="rId4">
            <a:alphaModFix/>
          </a:blip>
          <a:srcRect b="0" l="0" r="0" t="0"/>
          <a:stretch/>
        </p:blipFill>
        <p:spPr>
          <a:xfrm>
            <a:off x="8558038" y="441992"/>
            <a:ext cx="914479" cy="91447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14"/>
          <p:cNvPicPr preferRelativeResize="0"/>
          <p:nvPr/>
        </p:nvPicPr>
        <p:blipFill rotWithShape="1">
          <a:blip r:embed="rId3">
            <a:alphaModFix/>
          </a:blip>
          <a:srcRect b="0" l="0" r="0" t="0"/>
          <a:stretch/>
        </p:blipFill>
        <p:spPr>
          <a:xfrm>
            <a:off x="0" y="0"/>
            <a:ext cx="12192000" cy="1624519"/>
          </a:xfrm>
          <a:prstGeom prst="rect">
            <a:avLst/>
          </a:prstGeom>
          <a:noFill/>
          <a:ln>
            <a:noFill/>
          </a:ln>
        </p:spPr>
      </p:pic>
      <p:sp>
        <p:nvSpPr>
          <p:cNvPr id="186" name="Google Shape;186;p14"/>
          <p:cNvSpPr txBox="1"/>
          <p:nvPr/>
        </p:nvSpPr>
        <p:spPr>
          <a:xfrm>
            <a:off x="369475" y="587030"/>
            <a:ext cx="847162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Dyspraxia Struggles within Sport</a:t>
            </a:r>
            <a:endParaRPr b="1" sz="4400">
              <a:solidFill>
                <a:srgbClr val="363636"/>
              </a:solidFill>
              <a:latin typeface="Lato Light"/>
              <a:ea typeface="Lato Light"/>
              <a:cs typeface="Lato Light"/>
              <a:sym typeface="Lato Light"/>
            </a:endParaRPr>
          </a:p>
        </p:txBody>
      </p:sp>
      <p:sp>
        <p:nvSpPr>
          <p:cNvPr id="187" name="Google Shape;187;p14"/>
          <p:cNvSpPr txBox="1"/>
          <p:nvPr/>
        </p:nvSpPr>
        <p:spPr>
          <a:xfrm>
            <a:off x="285964" y="2084439"/>
            <a:ext cx="9329984" cy="3951851"/>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5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Technique</a:t>
            </a:r>
            <a:r>
              <a:rPr lang="en-GB" sz="2000">
                <a:solidFill>
                  <a:schemeClr val="dk2"/>
                </a:solidFill>
                <a:latin typeface="Lato Light"/>
                <a:ea typeface="Lato Light"/>
                <a:cs typeface="Lato Light"/>
                <a:sym typeface="Lato Light"/>
              </a:rPr>
              <a:t> – may have to do things their own way when holding equipment/movement/skill</a:t>
            </a:r>
            <a:endParaRPr/>
          </a:p>
          <a:p>
            <a:pPr indent="-215900" lvl="0" marL="342900" marR="0" rtl="0" algn="l">
              <a:lnSpc>
                <a:spcPct val="115000"/>
              </a:lnSpc>
              <a:spcBef>
                <a:spcPts val="0"/>
              </a:spcBef>
              <a:spcAft>
                <a:spcPts val="0"/>
              </a:spcAft>
              <a:buClr>
                <a:schemeClr val="dk1"/>
              </a:buClr>
              <a:buSzPts val="2000"/>
              <a:buFont typeface="Arial"/>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Fatigue</a:t>
            </a:r>
            <a:r>
              <a:rPr lang="en-GB" sz="2000">
                <a:solidFill>
                  <a:schemeClr val="dk2"/>
                </a:solidFill>
                <a:latin typeface="Lato Light"/>
                <a:ea typeface="Lato Light"/>
                <a:cs typeface="Lato Light"/>
                <a:sym typeface="Lato Light"/>
              </a:rPr>
              <a:t> – certain activities may tire them</a:t>
            </a:r>
            <a:endParaRPr/>
          </a:p>
          <a:p>
            <a:pPr indent="-215900" lvl="0" marL="342900" marR="0" rtl="0" algn="l">
              <a:lnSpc>
                <a:spcPct val="115000"/>
              </a:lnSpc>
              <a:spcBef>
                <a:spcPts val="0"/>
              </a:spcBef>
              <a:spcAft>
                <a:spcPts val="0"/>
              </a:spcAft>
              <a:buClr>
                <a:schemeClr val="dk1"/>
              </a:buClr>
              <a:buSzPts val="2000"/>
              <a:buFont typeface="Arial"/>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Multitasking</a:t>
            </a:r>
            <a:r>
              <a:rPr lang="en-GB" sz="2000">
                <a:solidFill>
                  <a:schemeClr val="dk2"/>
                </a:solidFill>
                <a:latin typeface="Lato Light"/>
                <a:ea typeface="Lato Light"/>
                <a:cs typeface="Lato Light"/>
                <a:sym typeface="Lato Light"/>
              </a:rPr>
              <a:t> – may struggle to do multiple activities at once</a:t>
            </a:r>
            <a:endParaRPr/>
          </a:p>
          <a:p>
            <a:pPr indent="-215900" lvl="0" marL="342900" marR="0" rtl="0" algn="l">
              <a:lnSpc>
                <a:spcPct val="115000"/>
              </a:lnSpc>
              <a:spcBef>
                <a:spcPts val="0"/>
              </a:spcBef>
              <a:spcAft>
                <a:spcPts val="0"/>
              </a:spcAft>
              <a:buClr>
                <a:schemeClr val="dk1"/>
              </a:buClr>
              <a:buSzPts val="2000"/>
              <a:buFont typeface="Arial"/>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Movement</a:t>
            </a:r>
            <a:r>
              <a:rPr lang="en-GB" sz="2000">
                <a:solidFill>
                  <a:schemeClr val="dk2"/>
                </a:solidFill>
                <a:latin typeface="Lato Light"/>
                <a:ea typeface="Lato Light"/>
                <a:cs typeface="Lato Light"/>
                <a:sym typeface="Lato Light"/>
              </a:rPr>
              <a:t> – jumping/running/turning actions/body shape</a:t>
            </a:r>
            <a:endParaRPr/>
          </a:p>
          <a:p>
            <a:pPr indent="-215900" lvl="0" marL="342900" marR="0" rtl="0" algn="l">
              <a:lnSpc>
                <a:spcPct val="115000"/>
              </a:lnSpc>
              <a:spcBef>
                <a:spcPts val="0"/>
              </a:spcBef>
              <a:spcAft>
                <a:spcPts val="0"/>
              </a:spcAft>
              <a:buClr>
                <a:schemeClr val="dk1"/>
              </a:buClr>
              <a:buSzPts val="2000"/>
              <a:buFont typeface="Arial"/>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Using their hands </a:t>
            </a:r>
            <a:r>
              <a:rPr lang="en-GB" sz="2000">
                <a:solidFill>
                  <a:schemeClr val="dk2"/>
                </a:solidFill>
                <a:latin typeface="Lato Light"/>
                <a:ea typeface="Lato Light"/>
                <a:cs typeface="Lato Light"/>
                <a:sym typeface="Lato Light"/>
              </a:rPr>
              <a:t>– setting up equipment like netting/barriers/manipulating things/shoelaces</a:t>
            </a:r>
            <a:endParaRPr/>
          </a:p>
        </p:txBody>
      </p:sp>
      <p:sp>
        <p:nvSpPr>
          <p:cNvPr id="188" name="Google Shape;188;p14"/>
          <p:cNvSpPr/>
          <p:nvPr/>
        </p:nvSpPr>
        <p:spPr>
          <a:xfrm>
            <a:off x="9923202" y="0"/>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id="189" name="Google Shape;189;p14"/>
          <p:cNvPicPr preferRelativeResize="0"/>
          <p:nvPr/>
        </p:nvPicPr>
        <p:blipFill rotWithShape="1">
          <a:blip r:embed="rId4">
            <a:alphaModFix/>
          </a:blip>
          <a:srcRect b="0" l="0" r="0" t="0"/>
          <a:stretch/>
        </p:blipFill>
        <p:spPr>
          <a:xfrm>
            <a:off x="8467670" y="386825"/>
            <a:ext cx="914479" cy="91447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15"/>
          <p:cNvPicPr preferRelativeResize="0"/>
          <p:nvPr/>
        </p:nvPicPr>
        <p:blipFill rotWithShape="1">
          <a:blip r:embed="rId3">
            <a:alphaModFix/>
          </a:blip>
          <a:srcRect b="0" l="0" r="0" t="0"/>
          <a:stretch/>
        </p:blipFill>
        <p:spPr>
          <a:xfrm>
            <a:off x="0" y="0"/>
            <a:ext cx="12192000" cy="1624519"/>
          </a:xfrm>
          <a:prstGeom prst="rect">
            <a:avLst/>
          </a:prstGeom>
          <a:noFill/>
          <a:ln>
            <a:noFill/>
          </a:ln>
        </p:spPr>
      </p:pic>
      <p:sp>
        <p:nvSpPr>
          <p:cNvPr id="195" name="Google Shape;195;p15"/>
          <p:cNvSpPr txBox="1"/>
          <p:nvPr/>
        </p:nvSpPr>
        <p:spPr>
          <a:xfrm>
            <a:off x="369475" y="587030"/>
            <a:ext cx="847162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What is Dyslexia?</a:t>
            </a:r>
            <a:endParaRPr b="1" sz="4400">
              <a:solidFill>
                <a:srgbClr val="363636"/>
              </a:solidFill>
              <a:latin typeface="Lato Light"/>
              <a:ea typeface="Lato Light"/>
              <a:cs typeface="Lato Light"/>
              <a:sym typeface="Lato Light"/>
            </a:endParaRPr>
          </a:p>
        </p:txBody>
      </p:sp>
      <p:sp>
        <p:nvSpPr>
          <p:cNvPr id="196" name="Google Shape;196;p15"/>
          <p:cNvSpPr txBox="1"/>
          <p:nvPr/>
        </p:nvSpPr>
        <p:spPr>
          <a:xfrm>
            <a:off x="285964" y="2084439"/>
            <a:ext cx="9329984" cy="1828193"/>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en-GB" sz="2000">
                <a:solidFill>
                  <a:schemeClr val="dk2"/>
                </a:solidFill>
                <a:latin typeface="Lato Light"/>
                <a:ea typeface="Lato Light"/>
                <a:cs typeface="Lato Light"/>
                <a:sym typeface="Lato Light"/>
              </a:rPr>
              <a:t>Dyslexia</a:t>
            </a:r>
            <a:r>
              <a:rPr lang="en-GB" sz="2000">
                <a:solidFill>
                  <a:schemeClr val="dk2"/>
                </a:solidFill>
                <a:latin typeface="Lato Light"/>
                <a:ea typeface="Lato Light"/>
                <a:cs typeface="Lato Light"/>
                <a:sym typeface="Lato Light"/>
              </a:rPr>
              <a:t> is a common learning difficulty that can cause problems with reading, writing and spelling. It's a specific learning difficulty, which means it causes problems with certain abilities used for learning, such as reading and writing. </a:t>
            </a:r>
            <a:endParaRPr/>
          </a:p>
          <a:p>
            <a:pPr indent="0" lvl="0" marL="0" marR="0" rtl="0" algn="l">
              <a:lnSpc>
                <a:spcPct val="115000"/>
              </a:lnSpc>
              <a:spcBef>
                <a:spcPts val="0"/>
              </a:spcBef>
              <a:spcAft>
                <a:spcPts val="0"/>
              </a:spcAft>
              <a:buNone/>
            </a:pPr>
            <a:r>
              <a:t/>
            </a:r>
            <a:endParaRPr sz="2000">
              <a:solidFill>
                <a:schemeClr val="dk2"/>
              </a:solidFill>
              <a:latin typeface="Lato Light"/>
              <a:ea typeface="Lato Light"/>
              <a:cs typeface="Lato Light"/>
              <a:sym typeface="Lato Light"/>
            </a:endParaRPr>
          </a:p>
          <a:p>
            <a:pPr indent="0" lvl="0" marL="0" marR="0" rtl="0" algn="l">
              <a:lnSpc>
                <a:spcPct val="115000"/>
              </a:lnSpc>
              <a:spcBef>
                <a:spcPts val="0"/>
              </a:spcBef>
              <a:spcAft>
                <a:spcPts val="0"/>
              </a:spcAft>
              <a:buNone/>
            </a:pPr>
            <a:r>
              <a:rPr lang="en-GB" sz="2000">
                <a:solidFill>
                  <a:schemeClr val="dk2"/>
                </a:solidFill>
                <a:latin typeface="Lato Light"/>
                <a:ea typeface="Lato Light"/>
                <a:cs typeface="Lato Light"/>
                <a:sym typeface="Lato Light"/>
              </a:rPr>
              <a:t>Unlike a learning disability, intelligence isn't affected.</a:t>
            </a:r>
            <a:endParaRPr/>
          </a:p>
        </p:txBody>
      </p:sp>
      <p:sp>
        <p:nvSpPr>
          <p:cNvPr id="197" name="Google Shape;197;p15"/>
          <p:cNvSpPr/>
          <p:nvPr/>
        </p:nvSpPr>
        <p:spPr>
          <a:xfrm>
            <a:off x="9923202" y="0"/>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id="198" name="Google Shape;198;p15"/>
          <p:cNvPicPr preferRelativeResize="0"/>
          <p:nvPr/>
        </p:nvPicPr>
        <p:blipFill rotWithShape="1">
          <a:blip r:embed="rId4">
            <a:alphaModFix/>
          </a:blip>
          <a:srcRect b="0" l="0" r="0" t="0"/>
          <a:stretch/>
        </p:blipFill>
        <p:spPr>
          <a:xfrm>
            <a:off x="5236744" y="240507"/>
            <a:ext cx="1018120" cy="10120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16"/>
          <p:cNvPicPr preferRelativeResize="0"/>
          <p:nvPr/>
        </p:nvPicPr>
        <p:blipFill rotWithShape="1">
          <a:blip r:embed="rId3">
            <a:alphaModFix/>
          </a:blip>
          <a:srcRect b="0" l="0" r="0" t="0"/>
          <a:stretch/>
        </p:blipFill>
        <p:spPr>
          <a:xfrm>
            <a:off x="0" y="0"/>
            <a:ext cx="12192000" cy="1624519"/>
          </a:xfrm>
          <a:prstGeom prst="rect">
            <a:avLst/>
          </a:prstGeom>
          <a:noFill/>
          <a:ln>
            <a:noFill/>
          </a:ln>
        </p:spPr>
      </p:pic>
      <p:sp>
        <p:nvSpPr>
          <p:cNvPr id="204" name="Google Shape;204;p16"/>
          <p:cNvSpPr txBox="1"/>
          <p:nvPr/>
        </p:nvSpPr>
        <p:spPr>
          <a:xfrm>
            <a:off x="369475" y="587030"/>
            <a:ext cx="8471700" cy="76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Characteristics of Dyslexia</a:t>
            </a:r>
            <a:endParaRPr b="1" sz="4400">
              <a:solidFill>
                <a:srgbClr val="363636"/>
              </a:solidFill>
              <a:latin typeface="Lato Light"/>
              <a:ea typeface="Lato Light"/>
              <a:cs typeface="Lato Light"/>
              <a:sym typeface="Lato Light"/>
            </a:endParaRPr>
          </a:p>
        </p:txBody>
      </p:sp>
      <p:sp>
        <p:nvSpPr>
          <p:cNvPr id="205" name="Google Shape;205;p16"/>
          <p:cNvSpPr txBox="1"/>
          <p:nvPr/>
        </p:nvSpPr>
        <p:spPr>
          <a:xfrm>
            <a:off x="296609" y="1943501"/>
            <a:ext cx="9330000" cy="46482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50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Reading</a:t>
            </a:r>
            <a:r>
              <a:rPr lang="en-GB" sz="2000">
                <a:solidFill>
                  <a:schemeClr val="dk2"/>
                </a:solidFill>
                <a:latin typeface="Lato Light"/>
                <a:ea typeface="Lato Light"/>
                <a:cs typeface="Lato Light"/>
                <a:sym typeface="Lato Light"/>
              </a:rPr>
              <a:t> – re-reading, moving/overlapping text, losing their place, words being jumbled</a:t>
            </a:r>
            <a:endParaRPr/>
          </a:p>
          <a:p>
            <a:pPr indent="-342900" lvl="0" marL="342900" marR="0" rtl="0" algn="l">
              <a:lnSpc>
                <a:spcPct val="150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Spelling</a:t>
            </a:r>
            <a:r>
              <a:rPr lang="en-GB" sz="2000">
                <a:solidFill>
                  <a:schemeClr val="dk2"/>
                </a:solidFill>
                <a:latin typeface="Lato Light"/>
                <a:ea typeface="Lato Light"/>
                <a:cs typeface="Lato Light"/>
                <a:sym typeface="Lato Light"/>
              </a:rPr>
              <a:t> – similar sounds casing confusion, hearing sounds, remembering words</a:t>
            </a:r>
            <a:endParaRPr/>
          </a:p>
          <a:p>
            <a:pPr indent="-342900" lvl="0" marL="342900" marR="0" rtl="0" algn="l">
              <a:lnSpc>
                <a:spcPct val="150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Listening</a:t>
            </a:r>
            <a:r>
              <a:rPr lang="en-GB" sz="2000">
                <a:solidFill>
                  <a:schemeClr val="dk2"/>
                </a:solidFill>
                <a:latin typeface="Lato Light"/>
                <a:ea typeface="Lato Light"/>
                <a:cs typeface="Lato Light"/>
                <a:sym typeface="Lato Light"/>
              </a:rPr>
              <a:t> – background noises, problems note taking</a:t>
            </a:r>
            <a:endParaRPr/>
          </a:p>
          <a:p>
            <a:pPr indent="-342900" lvl="0" marL="342900" marR="0" rtl="0" algn="l">
              <a:lnSpc>
                <a:spcPct val="150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Writing </a:t>
            </a:r>
            <a:r>
              <a:rPr lang="en-GB" sz="2000">
                <a:solidFill>
                  <a:schemeClr val="dk2"/>
                </a:solidFill>
                <a:latin typeface="Lato Light"/>
                <a:ea typeface="Lato Light"/>
                <a:cs typeface="Lato Light"/>
                <a:sym typeface="Lato Light"/>
              </a:rPr>
              <a:t>– problems with finding the right word, organisation, getting ideas on paper</a:t>
            </a:r>
            <a:endParaRPr/>
          </a:p>
          <a:p>
            <a:pPr indent="-342900" lvl="0" marL="342900" marR="0" rtl="0" algn="l">
              <a:lnSpc>
                <a:spcPct val="150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Memory</a:t>
            </a:r>
            <a:r>
              <a:rPr lang="en-GB" sz="2000">
                <a:solidFill>
                  <a:schemeClr val="dk2"/>
                </a:solidFill>
                <a:latin typeface="Lato Light"/>
                <a:ea typeface="Lato Light"/>
                <a:cs typeface="Lato Light"/>
                <a:sym typeface="Lato Light"/>
              </a:rPr>
              <a:t> – sequences, dates, alphabet, phone numbers</a:t>
            </a:r>
            <a:endParaRPr/>
          </a:p>
          <a:p>
            <a:pPr indent="-342900" lvl="0" marL="342900" marR="0" rtl="0" algn="l">
              <a:lnSpc>
                <a:spcPct val="150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Motor skills </a:t>
            </a:r>
            <a:r>
              <a:rPr lang="en-GB" sz="2000">
                <a:solidFill>
                  <a:schemeClr val="dk2"/>
                </a:solidFill>
                <a:latin typeface="Lato Light"/>
                <a:ea typeface="Lato Light"/>
                <a:cs typeface="Lato Light"/>
                <a:sym typeface="Lato Light"/>
              </a:rPr>
              <a:t>– co-ordination, handwriting, difficulty copying</a:t>
            </a:r>
            <a:endParaRPr/>
          </a:p>
          <a:p>
            <a:pPr indent="-342900" lvl="0" marL="342900" marR="0" rtl="0" algn="l">
              <a:lnSpc>
                <a:spcPct val="150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Speed </a:t>
            </a:r>
            <a:r>
              <a:rPr lang="en-GB" sz="2000">
                <a:solidFill>
                  <a:schemeClr val="dk2"/>
                </a:solidFill>
                <a:latin typeface="Lato Light"/>
                <a:ea typeface="Lato Light"/>
                <a:cs typeface="Lato Light"/>
                <a:sym typeface="Lato Light"/>
              </a:rPr>
              <a:t>(slower to talk, read or write), behaviour issues, planning, &amp; direction issues</a:t>
            </a:r>
            <a:endParaRPr/>
          </a:p>
        </p:txBody>
      </p:sp>
      <p:sp>
        <p:nvSpPr>
          <p:cNvPr id="206" name="Google Shape;206;p16"/>
          <p:cNvSpPr/>
          <p:nvPr/>
        </p:nvSpPr>
        <p:spPr>
          <a:xfrm>
            <a:off x="9923202" y="0"/>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id="207" name="Google Shape;207;p16"/>
          <p:cNvPicPr preferRelativeResize="0"/>
          <p:nvPr/>
        </p:nvPicPr>
        <p:blipFill rotWithShape="1">
          <a:blip r:embed="rId4">
            <a:alphaModFix/>
          </a:blip>
          <a:srcRect b="0" l="0" r="0" t="0"/>
          <a:stretch/>
        </p:blipFill>
        <p:spPr>
          <a:xfrm>
            <a:off x="7055816" y="318982"/>
            <a:ext cx="1018120" cy="1018120"/>
          </a:xfrm>
          <a:prstGeom prst="rect">
            <a:avLst/>
          </a:prstGeom>
          <a:noFill/>
          <a:ln>
            <a:noFill/>
          </a:ln>
        </p:spPr>
      </p:pic>
      <p:sp>
        <p:nvSpPr>
          <p:cNvPr id="208" name="Google Shape;208;p16"/>
          <p:cNvSpPr txBox="1"/>
          <p:nvPr/>
        </p:nvSpPr>
        <p:spPr>
          <a:xfrm>
            <a:off x="521150" y="2499200"/>
            <a:ext cx="791700" cy="10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799">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17"/>
          <p:cNvPicPr preferRelativeResize="0"/>
          <p:nvPr/>
        </p:nvPicPr>
        <p:blipFill rotWithShape="1">
          <a:blip r:embed="rId3">
            <a:alphaModFix/>
          </a:blip>
          <a:srcRect b="0" l="0" r="0" t="0"/>
          <a:stretch/>
        </p:blipFill>
        <p:spPr>
          <a:xfrm>
            <a:off x="0" y="0"/>
            <a:ext cx="12192000" cy="1624519"/>
          </a:xfrm>
          <a:prstGeom prst="rect">
            <a:avLst/>
          </a:prstGeom>
          <a:noFill/>
          <a:ln>
            <a:noFill/>
          </a:ln>
        </p:spPr>
      </p:pic>
      <p:sp>
        <p:nvSpPr>
          <p:cNvPr id="214" name="Google Shape;214;p17"/>
          <p:cNvSpPr txBox="1"/>
          <p:nvPr/>
        </p:nvSpPr>
        <p:spPr>
          <a:xfrm>
            <a:off x="369475" y="587030"/>
            <a:ext cx="847162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Dyslexia Strengths within Sport</a:t>
            </a:r>
            <a:endParaRPr b="1" sz="4400">
              <a:solidFill>
                <a:srgbClr val="363636"/>
              </a:solidFill>
              <a:latin typeface="Lato Light"/>
              <a:ea typeface="Lato Light"/>
              <a:cs typeface="Lato Light"/>
              <a:sym typeface="Lato Light"/>
            </a:endParaRPr>
          </a:p>
        </p:txBody>
      </p:sp>
      <p:sp>
        <p:nvSpPr>
          <p:cNvPr id="215" name="Google Shape;215;p17"/>
          <p:cNvSpPr txBox="1"/>
          <p:nvPr/>
        </p:nvSpPr>
        <p:spPr>
          <a:xfrm>
            <a:off x="296609" y="1699719"/>
            <a:ext cx="9329984" cy="4571251"/>
          </a:xfrm>
          <a:prstGeom prst="rect">
            <a:avLst/>
          </a:prstGeom>
          <a:noFill/>
          <a:ln>
            <a:noFill/>
          </a:ln>
        </p:spPr>
        <p:txBody>
          <a:bodyPr anchorCtr="0" anchor="t" bIns="45700" lIns="91425" spcFirstLastPara="1" rIns="91425" wrap="square" tIns="45700">
            <a:spAutoFit/>
          </a:bodyPr>
          <a:lstStyle/>
          <a:p>
            <a:pPr indent="-342900" lvl="0" marL="342900" marR="0" rtl="0" algn="l">
              <a:lnSpc>
                <a:spcPct val="250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Think outside the box </a:t>
            </a:r>
            <a:r>
              <a:rPr lang="en-GB" sz="2000">
                <a:solidFill>
                  <a:schemeClr val="dk2"/>
                </a:solidFill>
                <a:latin typeface="Lato Light"/>
                <a:ea typeface="Lato Light"/>
                <a:cs typeface="Lato Light"/>
                <a:sym typeface="Lato Light"/>
              </a:rPr>
              <a:t>– game changing ideas</a:t>
            </a:r>
            <a:endParaRPr/>
          </a:p>
          <a:p>
            <a:pPr indent="-342900" lvl="0" marL="342900" marR="0" rtl="0" algn="l">
              <a:lnSpc>
                <a:spcPct val="250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Practical</a:t>
            </a:r>
            <a:r>
              <a:rPr lang="en-GB" sz="2000">
                <a:solidFill>
                  <a:schemeClr val="dk2"/>
                </a:solidFill>
                <a:latin typeface="Lato Light"/>
                <a:ea typeface="Lato Light"/>
                <a:cs typeface="Lato Light"/>
                <a:sym typeface="Lato Light"/>
              </a:rPr>
              <a:t> – create solutions &amp; innovative systems</a:t>
            </a:r>
            <a:endParaRPr/>
          </a:p>
          <a:p>
            <a:pPr indent="-342900" lvl="0" marL="342900" marR="0" rtl="0" algn="l">
              <a:lnSpc>
                <a:spcPct val="250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Visual thinkers </a:t>
            </a:r>
            <a:r>
              <a:rPr lang="en-GB" sz="2000">
                <a:solidFill>
                  <a:schemeClr val="dk2"/>
                </a:solidFill>
                <a:latin typeface="Lato Light"/>
                <a:ea typeface="Lato Light"/>
                <a:cs typeface="Lato Light"/>
                <a:sym typeface="Lato Light"/>
              </a:rPr>
              <a:t>– big picture ideas</a:t>
            </a:r>
            <a:endParaRPr/>
          </a:p>
          <a:p>
            <a:pPr indent="-342900" lvl="0" marL="342900" marR="0" rtl="0" algn="l">
              <a:lnSpc>
                <a:spcPct val="250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Pattern detection </a:t>
            </a:r>
            <a:r>
              <a:rPr lang="en-GB" sz="2000">
                <a:solidFill>
                  <a:schemeClr val="dk2"/>
                </a:solidFill>
                <a:latin typeface="Lato Light"/>
                <a:ea typeface="Lato Light"/>
                <a:cs typeface="Lato Light"/>
                <a:sym typeface="Lato Light"/>
              </a:rPr>
              <a:t>– spotting different styles/methods</a:t>
            </a:r>
            <a:endParaRPr/>
          </a:p>
          <a:p>
            <a:pPr indent="-342900" lvl="0" marL="342900" marR="0" rtl="0" algn="l">
              <a:lnSpc>
                <a:spcPct val="250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Goal orientated </a:t>
            </a:r>
            <a:r>
              <a:rPr lang="en-GB" sz="2000">
                <a:solidFill>
                  <a:schemeClr val="dk2"/>
                </a:solidFill>
                <a:latin typeface="Lato Light"/>
                <a:ea typeface="Lato Light"/>
                <a:cs typeface="Lato Light"/>
                <a:sym typeface="Lato Light"/>
              </a:rPr>
              <a:t>– may get things done at speed</a:t>
            </a:r>
            <a:endParaRPr/>
          </a:p>
          <a:p>
            <a:pPr indent="-342900" lvl="0" marL="342900" marR="0" rtl="0" algn="l">
              <a:lnSpc>
                <a:spcPct val="250000"/>
              </a:lnSpc>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Creativity </a:t>
            </a:r>
            <a:r>
              <a:rPr lang="en-GB" sz="2000">
                <a:solidFill>
                  <a:schemeClr val="dk2"/>
                </a:solidFill>
                <a:latin typeface="Lato Light"/>
                <a:ea typeface="Lato Light"/>
                <a:cs typeface="Lato Light"/>
                <a:sym typeface="Lato Light"/>
              </a:rPr>
              <a:t>– different styles of play, visionaries </a:t>
            </a:r>
            <a:endParaRPr/>
          </a:p>
        </p:txBody>
      </p:sp>
      <p:sp>
        <p:nvSpPr>
          <p:cNvPr id="216" name="Google Shape;216;p17"/>
          <p:cNvSpPr/>
          <p:nvPr/>
        </p:nvSpPr>
        <p:spPr>
          <a:xfrm>
            <a:off x="9923202" y="0"/>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id="217" name="Google Shape;217;p17"/>
          <p:cNvPicPr preferRelativeResize="0"/>
          <p:nvPr/>
        </p:nvPicPr>
        <p:blipFill rotWithShape="1">
          <a:blip r:embed="rId4">
            <a:alphaModFix/>
          </a:blip>
          <a:srcRect b="0" l="0" r="0" t="0"/>
          <a:stretch/>
        </p:blipFill>
        <p:spPr>
          <a:xfrm>
            <a:off x="8296093" y="386825"/>
            <a:ext cx="914479" cy="91447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p18"/>
          <p:cNvPicPr preferRelativeResize="0"/>
          <p:nvPr/>
        </p:nvPicPr>
        <p:blipFill rotWithShape="1">
          <a:blip r:embed="rId3">
            <a:alphaModFix/>
          </a:blip>
          <a:srcRect b="0" l="0" r="0" t="0"/>
          <a:stretch/>
        </p:blipFill>
        <p:spPr>
          <a:xfrm>
            <a:off x="0" y="0"/>
            <a:ext cx="12192000" cy="1624519"/>
          </a:xfrm>
          <a:prstGeom prst="rect">
            <a:avLst/>
          </a:prstGeom>
          <a:noFill/>
          <a:ln>
            <a:noFill/>
          </a:ln>
        </p:spPr>
      </p:pic>
      <p:sp>
        <p:nvSpPr>
          <p:cNvPr id="223" name="Google Shape;223;p18"/>
          <p:cNvSpPr txBox="1"/>
          <p:nvPr/>
        </p:nvSpPr>
        <p:spPr>
          <a:xfrm>
            <a:off x="369475" y="587030"/>
            <a:ext cx="847162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Dyslexia Struggles within Sport</a:t>
            </a:r>
            <a:endParaRPr b="1" sz="4400">
              <a:solidFill>
                <a:srgbClr val="363636"/>
              </a:solidFill>
              <a:latin typeface="Lato Light"/>
              <a:ea typeface="Lato Light"/>
              <a:cs typeface="Lato Light"/>
              <a:sym typeface="Lato Light"/>
            </a:endParaRPr>
          </a:p>
        </p:txBody>
      </p:sp>
      <p:sp>
        <p:nvSpPr>
          <p:cNvPr id="224" name="Google Shape;224;p18"/>
          <p:cNvSpPr txBox="1"/>
          <p:nvPr/>
        </p:nvSpPr>
        <p:spPr>
          <a:xfrm>
            <a:off x="296609" y="1943501"/>
            <a:ext cx="9329984" cy="3801810"/>
          </a:xfrm>
          <a:prstGeom prst="rect">
            <a:avLst/>
          </a:prstGeom>
          <a:noFill/>
          <a:ln>
            <a:noFill/>
          </a:ln>
        </p:spPr>
        <p:txBody>
          <a:bodyPr anchorCtr="0" anchor="t" bIns="45700" lIns="91425" spcFirstLastPara="1" rIns="91425" wrap="square" tIns="45700">
            <a:spAutoFit/>
          </a:bodyPr>
          <a:lstStyle/>
          <a:p>
            <a:pPr indent="-342900" lvl="0" marL="342900" marR="0" rtl="0" algn="l">
              <a:lnSpc>
                <a:spcPct val="250000"/>
              </a:lnSpc>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Reading/writing lesson plans</a:t>
            </a:r>
            <a:endParaRPr/>
          </a:p>
          <a:p>
            <a:pPr indent="-342900" lvl="0" marL="342900" marR="0" rtl="0" algn="l">
              <a:lnSpc>
                <a:spcPct val="250000"/>
              </a:lnSpc>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Blocking out external noises or people</a:t>
            </a:r>
            <a:endParaRPr/>
          </a:p>
          <a:p>
            <a:pPr indent="-342900" lvl="0" marL="342900" marR="0" rtl="0" algn="l">
              <a:lnSpc>
                <a:spcPct val="250000"/>
              </a:lnSpc>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Communicating at press conferences/training/games</a:t>
            </a:r>
            <a:endParaRPr/>
          </a:p>
          <a:p>
            <a:pPr indent="-342900" lvl="0" marL="342900" marR="0" rtl="0" algn="l">
              <a:lnSpc>
                <a:spcPct val="250000"/>
              </a:lnSpc>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May take longer to understand tactics/plans/methods</a:t>
            </a:r>
            <a:endParaRPr/>
          </a:p>
          <a:p>
            <a:pPr indent="-342900" lvl="0" marL="342900" marR="0" rtl="0" algn="l">
              <a:lnSpc>
                <a:spcPct val="250000"/>
              </a:lnSpc>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May be seen as not intelligent by peers</a:t>
            </a:r>
            <a:endParaRPr/>
          </a:p>
        </p:txBody>
      </p:sp>
      <p:sp>
        <p:nvSpPr>
          <p:cNvPr id="225" name="Google Shape;225;p18"/>
          <p:cNvSpPr/>
          <p:nvPr/>
        </p:nvSpPr>
        <p:spPr>
          <a:xfrm>
            <a:off x="9923202" y="0"/>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id="226" name="Google Shape;226;p18"/>
          <p:cNvPicPr preferRelativeResize="0"/>
          <p:nvPr/>
        </p:nvPicPr>
        <p:blipFill rotWithShape="1">
          <a:blip r:embed="rId4">
            <a:alphaModFix/>
          </a:blip>
          <a:srcRect b="0" l="0" r="0" t="0"/>
          <a:stretch/>
        </p:blipFill>
        <p:spPr>
          <a:xfrm>
            <a:off x="8129041" y="441992"/>
            <a:ext cx="914479" cy="91447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pic>
        <p:nvPicPr>
          <p:cNvPr id="231" name="Google Shape;231;p19"/>
          <p:cNvPicPr preferRelativeResize="0"/>
          <p:nvPr/>
        </p:nvPicPr>
        <p:blipFill rotWithShape="1">
          <a:blip r:embed="rId3">
            <a:alphaModFix/>
          </a:blip>
          <a:srcRect b="0" l="0" r="0" t="0"/>
          <a:stretch/>
        </p:blipFill>
        <p:spPr>
          <a:xfrm>
            <a:off x="0" y="0"/>
            <a:ext cx="12192000" cy="1624519"/>
          </a:xfrm>
          <a:prstGeom prst="rect">
            <a:avLst/>
          </a:prstGeom>
          <a:noFill/>
          <a:ln>
            <a:noFill/>
          </a:ln>
        </p:spPr>
      </p:pic>
      <p:sp>
        <p:nvSpPr>
          <p:cNvPr id="232" name="Google Shape;232;p19"/>
          <p:cNvSpPr txBox="1"/>
          <p:nvPr/>
        </p:nvSpPr>
        <p:spPr>
          <a:xfrm>
            <a:off x="223111" y="88984"/>
            <a:ext cx="9700091"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rgbClr val="363636"/>
                </a:solidFill>
                <a:latin typeface="Lato Light"/>
                <a:ea typeface="Lato Light"/>
                <a:cs typeface="Lato Light"/>
                <a:sym typeface="Lato Light"/>
              </a:rPr>
              <a:t>The recruitment process of hiring &amp; retaining them</a:t>
            </a:r>
            <a:endParaRPr b="1" sz="4400">
              <a:solidFill>
                <a:srgbClr val="363636"/>
              </a:solidFill>
              <a:latin typeface="Lato Light"/>
              <a:ea typeface="Lato Light"/>
              <a:cs typeface="Lato Light"/>
              <a:sym typeface="Lato Light"/>
            </a:endParaRPr>
          </a:p>
        </p:txBody>
      </p:sp>
      <p:sp>
        <p:nvSpPr>
          <p:cNvPr id="233" name="Google Shape;233;p19"/>
          <p:cNvSpPr txBox="1"/>
          <p:nvPr/>
        </p:nvSpPr>
        <p:spPr>
          <a:xfrm>
            <a:off x="223111" y="1713503"/>
            <a:ext cx="9329984" cy="95487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GB" sz="2000">
                <a:solidFill>
                  <a:schemeClr val="dk2"/>
                </a:solidFill>
                <a:latin typeface="Lato Light"/>
                <a:ea typeface="Lato Light"/>
                <a:cs typeface="Lato Light"/>
                <a:sym typeface="Lato Light"/>
              </a:rPr>
              <a:t>We went through a lot of factors for autistic people &amp; many of these apply to other neurodiverse employees, but a few for each condition are listed below:</a:t>
            </a:r>
            <a:endParaRPr/>
          </a:p>
        </p:txBody>
      </p:sp>
      <p:sp>
        <p:nvSpPr>
          <p:cNvPr id="234" name="Google Shape;234;p19"/>
          <p:cNvSpPr/>
          <p:nvPr/>
        </p:nvSpPr>
        <p:spPr>
          <a:xfrm>
            <a:off x="9923202" y="0"/>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35" name="Google Shape;235;p19"/>
          <p:cNvSpPr txBox="1"/>
          <p:nvPr/>
        </p:nvSpPr>
        <p:spPr>
          <a:xfrm>
            <a:off x="516194" y="3067665"/>
            <a:ext cx="8893277" cy="313932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800"/>
              <a:buFont typeface="Arial"/>
              <a:buChar char="•"/>
            </a:pPr>
            <a:r>
              <a:rPr lang="en-GB" sz="1800">
                <a:solidFill>
                  <a:schemeClr val="dk2"/>
                </a:solidFill>
                <a:latin typeface="Lato Light"/>
                <a:ea typeface="Lato Light"/>
                <a:cs typeface="Lato Light"/>
                <a:sym typeface="Lato Light"/>
              </a:rPr>
              <a:t>ADHD – applications may bore them too much! They may talk too much at interviews! They may need to do different tasks, may be unable to sit still, and may struggle to concentrate/focus. Keep questions to the point.</a:t>
            </a:r>
            <a:endParaRPr/>
          </a:p>
          <a:p>
            <a:pPr indent="-171450" lvl="0" marL="285750" marR="0" rtl="0" algn="l">
              <a:spcBef>
                <a:spcPts val="0"/>
              </a:spcBef>
              <a:spcAft>
                <a:spcPts val="0"/>
              </a:spcAft>
              <a:buClr>
                <a:schemeClr val="dk1"/>
              </a:buClr>
              <a:buSzPts val="1800"/>
              <a:buFont typeface="Arial"/>
              <a:buNone/>
            </a:pPr>
            <a:r>
              <a:t/>
            </a:r>
            <a:endParaRPr sz="1800">
              <a:solidFill>
                <a:schemeClr val="dk2"/>
              </a:solidFill>
              <a:latin typeface="Lato Light"/>
              <a:ea typeface="Lato Light"/>
              <a:cs typeface="Lato Light"/>
              <a:sym typeface="Lato Light"/>
            </a:endParaRPr>
          </a:p>
          <a:p>
            <a:pPr indent="-285750" lvl="0" marL="285750" marR="0" rtl="0" algn="l">
              <a:spcBef>
                <a:spcPts val="0"/>
              </a:spcBef>
              <a:spcAft>
                <a:spcPts val="0"/>
              </a:spcAft>
              <a:buClr>
                <a:schemeClr val="dk2"/>
              </a:buClr>
              <a:buSzPts val="1800"/>
              <a:buFont typeface="Arial"/>
              <a:buChar char="•"/>
            </a:pPr>
            <a:r>
              <a:rPr lang="en-GB" sz="1800">
                <a:solidFill>
                  <a:schemeClr val="dk2"/>
                </a:solidFill>
                <a:latin typeface="Lato Light"/>
                <a:ea typeface="Lato Light"/>
                <a:cs typeface="Lato Light"/>
                <a:sym typeface="Lato Light"/>
              </a:rPr>
              <a:t>Dyspraxia – may struggle using your equipment, may get lost on the way to the interview, be unable to set up props such as whiteboards for presentations, and struggle with directions.</a:t>
            </a:r>
            <a:endParaRPr/>
          </a:p>
          <a:p>
            <a:pPr indent="-171450" lvl="0" marL="285750" marR="0" rtl="0" algn="l">
              <a:spcBef>
                <a:spcPts val="0"/>
              </a:spcBef>
              <a:spcAft>
                <a:spcPts val="0"/>
              </a:spcAft>
              <a:buClr>
                <a:schemeClr val="dk1"/>
              </a:buClr>
              <a:buSzPts val="1800"/>
              <a:buFont typeface="Arial"/>
              <a:buNone/>
            </a:pPr>
            <a:r>
              <a:t/>
            </a:r>
            <a:endParaRPr sz="1800">
              <a:solidFill>
                <a:schemeClr val="dk2"/>
              </a:solidFill>
              <a:latin typeface="Lato Light"/>
              <a:ea typeface="Lato Light"/>
              <a:cs typeface="Lato Light"/>
              <a:sym typeface="Lato Light"/>
            </a:endParaRPr>
          </a:p>
          <a:p>
            <a:pPr indent="-285750" lvl="0" marL="285750" marR="0" rtl="0" algn="l">
              <a:spcBef>
                <a:spcPts val="0"/>
              </a:spcBef>
              <a:spcAft>
                <a:spcPts val="0"/>
              </a:spcAft>
              <a:buClr>
                <a:schemeClr val="dk2"/>
              </a:buClr>
              <a:buSzPts val="1800"/>
              <a:buFont typeface="Arial"/>
              <a:buChar char="•"/>
            </a:pPr>
            <a:r>
              <a:rPr lang="en-GB" sz="1800">
                <a:solidFill>
                  <a:schemeClr val="dk2"/>
                </a:solidFill>
                <a:latin typeface="Lato Light"/>
                <a:ea typeface="Lato Light"/>
                <a:cs typeface="Lato Light"/>
                <a:sym typeface="Lato Light"/>
              </a:rPr>
              <a:t>Dyslexia – may struggle with reading applications/interview questions, may need more time to process info, and may struggle with public speaking where they have to read off of something.</a:t>
            </a:r>
            <a:endParaRPr/>
          </a:p>
        </p:txBody>
      </p:sp>
      <p:pic>
        <p:nvPicPr>
          <p:cNvPr descr="Group of men with solid fill" id="236" name="Google Shape;236;p19"/>
          <p:cNvPicPr preferRelativeResize="0"/>
          <p:nvPr/>
        </p:nvPicPr>
        <p:blipFill rotWithShape="1">
          <a:blip r:embed="rId4">
            <a:alphaModFix/>
          </a:blip>
          <a:srcRect b="0" l="0" r="0" t="0"/>
          <a:stretch/>
        </p:blipFill>
        <p:spPr>
          <a:xfrm>
            <a:off x="3885592" y="788316"/>
            <a:ext cx="791710" cy="79171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Moss Green Light - Rocketo Graphics">
      <a:dk1>
        <a:srgbClr val="999999"/>
      </a:dk1>
      <a:lt1>
        <a:srgbClr val="FFFFFF"/>
      </a:lt1>
      <a:dk2>
        <a:srgbClr val="494949"/>
      </a:dk2>
      <a:lt2>
        <a:srgbClr val="FFFFFF"/>
      </a:lt2>
      <a:accent1>
        <a:srgbClr val="4BC676"/>
      </a:accent1>
      <a:accent2>
        <a:srgbClr val="43C072"/>
      </a:accent2>
      <a:accent3>
        <a:srgbClr val="40B884"/>
      </a:accent3>
      <a:accent4>
        <a:srgbClr val="3CAE8C"/>
      </a:accent4>
      <a:accent5>
        <a:srgbClr val="379987"/>
      </a:accent5>
      <a:accent6>
        <a:srgbClr val="328582"/>
      </a:accent6>
      <a:hlink>
        <a:srgbClr val="F33B48"/>
      </a:hlink>
      <a:folHlink>
        <a:srgbClr val="FFC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2021-12-08T15:37:50Z</dcterms:created>
  <dc:creator>Yemi Sawyerr</dc:creator>
</cp:coreProperties>
</file>