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Lato Light"/>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26" roundtripDataSignature="AMtx7mgMQtHPB+LogVF0ZSvK/TF0enOT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LatoLight-regular.fntdata"/><Relationship Id="rId21" Type="http://schemas.openxmlformats.org/officeDocument/2006/relationships/slide" Target="slides/slide16.xml"/><Relationship Id="rId24" Type="http://schemas.openxmlformats.org/officeDocument/2006/relationships/font" Target="fonts/LatoLight-italic.fntdata"/><Relationship Id="rId23" Type="http://schemas.openxmlformats.org/officeDocument/2006/relationships/font" Target="fonts/Lato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Lato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5" name="Shape 15"/>
        <p:cNvGrpSpPr/>
        <p:nvPr/>
      </p:nvGrpSpPr>
      <p:grpSpPr>
        <a:xfrm>
          <a:off x="0" y="0"/>
          <a:ext cx="0" cy="0"/>
          <a:chOff x="0" y="0"/>
          <a:chExt cx="0" cy="0"/>
        </a:xfrm>
      </p:grpSpPr>
      <p:sp>
        <p:nvSpPr>
          <p:cNvPr id="16" name="Google Shape;16;p18"/>
          <p:cNvSpPr/>
          <p:nvPr>
            <p:ph idx="2" type="pic"/>
          </p:nvPr>
        </p:nvSpPr>
        <p:spPr>
          <a:xfrm>
            <a:off x="2" y="0"/>
            <a:ext cx="1219200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4 Images">
  <p:cSld name="1_4 Images">
    <p:spTree>
      <p:nvGrpSpPr>
        <p:cNvPr id="17" name="Shape 17"/>
        <p:cNvGrpSpPr/>
        <p:nvPr/>
      </p:nvGrpSpPr>
      <p:grpSpPr>
        <a:xfrm>
          <a:off x="0" y="0"/>
          <a:ext cx="0" cy="0"/>
          <a:chOff x="0" y="0"/>
          <a:chExt cx="0" cy="0"/>
        </a:xfrm>
      </p:grpSpPr>
      <p:sp>
        <p:nvSpPr>
          <p:cNvPr id="18" name="Google Shape;18;p19"/>
          <p:cNvSpPr/>
          <p:nvPr>
            <p:ph idx="2" type="pic"/>
          </p:nvPr>
        </p:nvSpPr>
        <p:spPr>
          <a:xfrm>
            <a:off x="0" y="0"/>
            <a:ext cx="12192000" cy="4019984"/>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20"/>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399"/>
              <a:buFont typeface="Calibri"/>
              <a:buNone/>
              <a:defRPr b="0" i="0" sz="439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336" lvl="0" marL="457200" marR="0" rtl="0" algn="l">
              <a:lnSpc>
                <a:spcPct val="90000"/>
              </a:lnSpc>
              <a:spcBef>
                <a:spcPts val="1000"/>
              </a:spcBef>
              <a:spcAft>
                <a:spcPts val="0"/>
              </a:spcAft>
              <a:buClr>
                <a:schemeClr val="dk1"/>
              </a:buClr>
              <a:buSzPts val="2799"/>
              <a:buFont typeface="Arial"/>
              <a:buChar char="•"/>
              <a:defRPr b="0" i="0" sz="2799"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B9B9B9"/>
                </a:solidFill>
                <a:latin typeface="Calibri"/>
                <a:ea typeface="Calibri"/>
                <a:cs typeface="Calibri"/>
                <a:sym typeface="Calibri"/>
              </a:defRPr>
            </a:lvl1pPr>
            <a:lvl2pPr indent="0" lvl="1" marL="0" marR="0" rtl="0" algn="r">
              <a:spcBef>
                <a:spcPts val="0"/>
              </a:spcBef>
              <a:buNone/>
              <a:defRPr b="0" i="0" sz="1200" u="none" cap="none" strike="noStrike">
                <a:solidFill>
                  <a:srgbClr val="B9B9B9"/>
                </a:solidFill>
                <a:latin typeface="Calibri"/>
                <a:ea typeface="Calibri"/>
                <a:cs typeface="Calibri"/>
                <a:sym typeface="Calibri"/>
              </a:defRPr>
            </a:lvl2pPr>
            <a:lvl3pPr indent="0" lvl="2" marL="0" marR="0" rtl="0" algn="r">
              <a:spcBef>
                <a:spcPts val="0"/>
              </a:spcBef>
              <a:buNone/>
              <a:defRPr b="0" i="0" sz="1200" u="none" cap="none" strike="noStrike">
                <a:solidFill>
                  <a:srgbClr val="B9B9B9"/>
                </a:solidFill>
                <a:latin typeface="Calibri"/>
                <a:ea typeface="Calibri"/>
                <a:cs typeface="Calibri"/>
                <a:sym typeface="Calibri"/>
              </a:defRPr>
            </a:lvl3pPr>
            <a:lvl4pPr indent="0" lvl="3" marL="0" marR="0" rtl="0" algn="r">
              <a:spcBef>
                <a:spcPts val="0"/>
              </a:spcBef>
              <a:buNone/>
              <a:defRPr b="0" i="0" sz="1200" u="none" cap="none" strike="noStrike">
                <a:solidFill>
                  <a:srgbClr val="B9B9B9"/>
                </a:solidFill>
                <a:latin typeface="Calibri"/>
                <a:ea typeface="Calibri"/>
                <a:cs typeface="Calibri"/>
                <a:sym typeface="Calibri"/>
              </a:defRPr>
            </a:lvl4pPr>
            <a:lvl5pPr indent="0" lvl="4" marL="0" marR="0" rtl="0" algn="r">
              <a:spcBef>
                <a:spcPts val="0"/>
              </a:spcBef>
              <a:buNone/>
              <a:defRPr b="0" i="0" sz="1200" u="none" cap="none" strike="noStrike">
                <a:solidFill>
                  <a:srgbClr val="B9B9B9"/>
                </a:solidFill>
                <a:latin typeface="Calibri"/>
                <a:ea typeface="Calibri"/>
                <a:cs typeface="Calibri"/>
                <a:sym typeface="Calibri"/>
              </a:defRPr>
            </a:lvl5pPr>
            <a:lvl6pPr indent="0" lvl="5" marL="0" marR="0" rtl="0" algn="r">
              <a:spcBef>
                <a:spcPts val="0"/>
              </a:spcBef>
              <a:buNone/>
              <a:defRPr b="0" i="0" sz="1200" u="none" cap="none" strike="noStrike">
                <a:solidFill>
                  <a:srgbClr val="B9B9B9"/>
                </a:solidFill>
                <a:latin typeface="Calibri"/>
                <a:ea typeface="Calibri"/>
                <a:cs typeface="Calibri"/>
                <a:sym typeface="Calibri"/>
              </a:defRPr>
            </a:lvl6pPr>
            <a:lvl7pPr indent="0" lvl="6" marL="0" marR="0" rtl="0" algn="r">
              <a:spcBef>
                <a:spcPts val="0"/>
              </a:spcBef>
              <a:buNone/>
              <a:defRPr b="0" i="0" sz="1200" u="none" cap="none" strike="noStrike">
                <a:solidFill>
                  <a:srgbClr val="B9B9B9"/>
                </a:solidFill>
                <a:latin typeface="Calibri"/>
                <a:ea typeface="Calibri"/>
                <a:cs typeface="Calibri"/>
                <a:sym typeface="Calibri"/>
              </a:defRPr>
            </a:lvl7pPr>
            <a:lvl8pPr indent="0" lvl="7" marL="0" marR="0" rtl="0" algn="r">
              <a:spcBef>
                <a:spcPts val="0"/>
              </a:spcBef>
              <a:buNone/>
              <a:defRPr b="0" i="0" sz="1200" u="none" cap="none" strike="noStrike">
                <a:solidFill>
                  <a:srgbClr val="B9B9B9"/>
                </a:solidFill>
                <a:latin typeface="Calibri"/>
                <a:ea typeface="Calibri"/>
                <a:cs typeface="Calibri"/>
                <a:sym typeface="Calibri"/>
              </a:defRPr>
            </a:lvl8pPr>
            <a:lvl9pPr indent="0" lvl="8" marL="0" marR="0" rtl="0" algn="r">
              <a:spcBef>
                <a:spcPts val="0"/>
              </a:spcBef>
              <a:buNone/>
              <a:defRPr b="0" i="0" sz="1200"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20.png"/><Relationship Id="rId11" Type="http://schemas.openxmlformats.org/officeDocument/2006/relationships/image" Target="../media/image7.png"/><Relationship Id="rId10" Type="http://schemas.openxmlformats.org/officeDocument/2006/relationships/image" Target="../media/image2.png"/><Relationship Id="rId12" Type="http://schemas.openxmlformats.org/officeDocument/2006/relationships/image" Target="../media/image5.png"/><Relationship Id="rId9"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11.png"/><Relationship Id="rId5" Type="http://schemas.openxmlformats.org/officeDocument/2006/relationships/image" Target="../media/image28.png"/><Relationship Id="rId6" Type="http://schemas.openxmlformats.org/officeDocument/2006/relationships/image" Target="../media/image31.png"/><Relationship Id="rId7" Type="http://schemas.openxmlformats.org/officeDocument/2006/relationships/image" Target="../media/image4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21.png"/><Relationship Id="rId11" Type="http://schemas.openxmlformats.org/officeDocument/2006/relationships/image" Target="../media/image39.png"/><Relationship Id="rId10" Type="http://schemas.openxmlformats.org/officeDocument/2006/relationships/image" Target="../media/image30.png"/><Relationship Id="rId12" Type="http://schemas.openxmlformats.org/officeDocument/2006/relationships/image" Target="../media/image35.png"/><Relationship Id="rId9" Type="http://schemas.openxmlformats.org/officeDocument/2006/relationships/image" Target="../media/image44.png"/><Relationship Id="rId5" Type="http://schemas.openxmlformats.org/officeDocument/2006/relationships/image" Target="../media/image34.png"/><Relationship Id="rId6" Type="http://schemas.openxmlformats.org/officeDocument/2006/relationships/image" Target="../media/image29.png"/><Relationship Id="rId7" Type="http://schemas.openxmlformats.org/officeDocument/2006/relationships/image" Target="../media/image32.png"/><Relationship Id="rId8"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2.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
          <p:cNvSpPr txBox="1"/>
          <p:nvPr/>
        </p:nvSpPr>
        <p:spPr>
          <a:xfrm>
            <a:off x="2584380" y="5212451"/>
            <a:ext cx="5189854" cy="9770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5749" u="none" cap="none" strike="noStrike">
                <a:solidFill>
                  <a:srgbClr val="363636"/>
                </a:solidFill>
                <a:latin typeface="Lato Light"/>
                <a:ea typeface="Lato Light"/>
                <a:cs typeface="Lato Light"/>
                <a:sym typeface="Lato Light"/>
              </a:rPr>
              <a:t>Sports Edition</a:t>
            </a:r>
            <a:endParaRPr/>
          </a:p>
        </p:txBody>
      </p:sp>
      <p:sp>
        <p:nvSpPr>
          <p:cNvPr id="29" name="Google Shape;29;p1"/>
          <p:cNvSpPr/>
          <p:nvPr/>
        </p:nvSpPr>
        <p:spPr>
          <a:xfrm>
            <a:off x="9271728" y="291879"/>
            <a:ext cx="1885995" cy="1975984"/>
          </a:xfrm>
          <a:prstGeom prst="rect">
            <a:avLst/>
          </a:prstGeom>
          <a:solidFill>
            <a:srgbClr val="EAEAEA"/>
          </a:solidFill>
          <a:ln cap="flat" cmpd="sng" w="12700">
            <a:solidFill>
              <a:srgbClr val="EAEAE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0" name="Google Shape;30;p1"/>
          <p:cNvSpPr/>
          <p:nvPr/>
        </p:nvSpPr>
        <p:spPr>
          <a:xfrm>
            <a:off x="937202" y="314881"/>
            <a:ext cx="4484846" cy="4346005"/>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A picture containing graphical user interface&#10;&#10;Description automatically generated" id="31" name="Google Shape;31;p1"/>
          <p:cNvPicPr preferRelativeResize="0"/>
          <p:nvPr/>
        </p:nvPicPr>
        <p:blipFill rotWithShape="1">
          <a:blip r:embed="rId3">
            <a:alphaModFix/>
          </a:blip>
          <a:srcRect b="0" l="0" r="0" t="0"/>
          <a:stretch/>
        </p:blipFill>
        <p:spPr>
          <a:xfrm>
            <a:off x="9315380" y="361521"/>
            <a:ext cx="1842343" cy="1842343"/>
          </a:xfrm>
          <a:prstGeom prst="rect">
            <a:avLst/>
          </a:prstGeom>
          <a:noFill/>
          <a:ln>
            <a:noFill/>
          </a:ln>
        </p:spPr>
      </p:pic>
      <p:pic>
        <p:nvPicPr>
          <p:cNvPr id="32" name="Google Shape;32;p1"/>
          <p:cNvPicPr preferRelativeResize="0"/>
          <p:nvPr/>
        </p:nvPicPr>
        <p:blipFill rotWithShape="1">
          <a:blip r:embed="rId4">
            <a:alphaModFix/>
          </a:blip>
          <a:srcRect b="0" l="0" r="0" t="0"/>
          <a:stretch/>
        </p:blipFill>
        <p:spPr>
          <a:xfrm>
            <a:off x="9320016" y="2684901"/>
            <a:ext cx="1967542" cy="2951314"/>
          </a:xfrm>
          <a:prstGeom prst="rect">
            <a:avLst/>
          </a:prstGeom>
          <a:noFill/>
          <a:ln>
            <a:noFill/>
          </a:ln>
        </p:spPr>
      </p:pic>
      <p:sp>
        <p:nvSpPr>
          <p:cNvPr id="33" name="Google Shape;33;p1"/>
          <p:cNvSpPr txBox="1"/>
          <p:nvPr/>
        </p:nvSpPr>
        <p:spPr>
          <a:xfrm>
            <a:off x="1078852" y="1356951"/>
            <a:ext cx="4050265" cy="230781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400" u="none" cap="none" strike="noStrike">
                <a:solidFill>
                  <a:srgbClr val="999999"/>
                </a:solidFill>
                <a:latin typeface="Lato Light"/>
                <a:ea typeface="Lato Light"/>
                <a:cs typeface="Lato Light"/>
                <a:sym typeface="Lato Light"/>
              </a:rPr>
              <a:t> </a:t>
            </a:r>
            <a:r>
              <a:rPr b="0" i="0" lang="en-GB" sz="3599" u="none" cap="none" strike="noStrike">
                <a:solidFill>
                  <a:srgbClr val="494949"/>
                </a:solidFill>
                <a:latin typeface="Lato Light"/>
                <a:ea typeface="Lato Light"/>
                <a:cs typeface="Lato Light"/>
                <a:sym typeface="Lato Light"/>
              </a:rPr>
              <a:t>AUTISM &amp; NEURODIVERSITY WORKPLACE MASTERCLASS</a:t>
            </a:r>
            <a:endParaRPr b="0" i="0" sz="2400" u="none" cap="none" strike="noStrike">
              <a:solidFill>
                <a:srgbClr val="494949"/>
              </a:solidFill>
              <a:latin typeface="Lato Light"/>
              <a:ea typeface="Lato Light"/>
              <a:cs typeface="Lato Light"/>
              <a:sym typeface="Lato Light"/>
            </a:endParaRPr>
          </a:p>
        </p:txBody>
      </p:sp>
      <p:sp>
        <p:nvSpPr>
          <p:cNvPr id="34" name="Google Shape;34;p1"/>
          <p:cNvSpPr/>
          <p:nvPr/>
        </p:nvSpPr>
        <p:spPr>
          <a:xfrm>
            <a:off x="5619875" y="1056908"/>
            <a:ext cx="112667" cy="113818"/>
          </a:xfrm>
          <a:prstGeom prst="flowChartConnector">
            <a:avLst/>
          </a:prstGeom>
          <a:solidFill>
            <a:srgbClr val="42DBF0"/>
          </a:solidFill>
          <a:ln cap="flat" cmpd="sng" w="12700">
            <a:solidFill>
              <a:srgbClr val="42DB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35" name="Google Shape;35;p1"/>
          <p:cNvPicPr preferRelativeResize="0"/>
          <p:nvPr/>
        </p:nvPicPr>
        <p:blipFill rotWithShape="1">
          <a:blip r:embed="rId5">
            <a:alphaModFix/>
          </a:blip>
          <a:srcRect b="0" l="0" r="0" t="0"/>
          <a:stretch/>
        </p:blipFill>
        <p:spPr>
          <a:xfrm>
            <a:off x="6052598" y="773009"/>
            <a:ext cx="118867" cy="118867"/>
          </a:xfrm>
          <a:prstGeom prst="rect">
            <a:avLst/>
          </a:prstGeom>
          <a:noFill/>
          <a:ln>
            <a:noFill/>
          </a:ln>
        </p:spPr>
      </p:pic>
      <p:pic>
        <p:nvPicPr>
          <p:cNvPr id="36" name="Google Shape;36;p1"/>
          <p:cNvPicPr preferRelativeResize="0"/>
          <p:nvPr/>
        </p:nvPicPr>
        <p:blipFill rotWithShape="1">
          <a:blip r:embed="rId5">
            <a:alphaModFix/>
          </a:blip>
          <a:srcRect b="0" l="0" r="0" t="0"/>
          <a:stretch/>
        </p:blipFill>
        <p:spPr>
          <a:xfrm>
            <a:off x="6457136" y="498724"/>
            <a:ext cx="118867" cy="118867"/>
          </a:xfrm>
          <a:prstGeom prst="rect">
            <a:avLst/>
          </a:prstGeom>
          <a:noFill/>
          <a:ln>
            <a:noFill/>
          </a:ln>
        </p:spPr>
      </p:pic>
      <p:pic>
        <p:nvPicPr>
          <p:cNvPr id="37" name="Google Shape;37;p1"/>
          <p:cNvPicPr preferRelativeResize="0"/>
          <p:nvPr/>
        </p:nvPicPr>
        <p:blipFill rotWithShape="1">
          <a:blip r:embed="rId5">
            <a:alphaModFix/>
          </a:blip>
          <a:srcRect b="0" l="0" r="0" t="0"/>
          <a:stretch/>
        </p:blipFill>
        <p:spPr>
          <a:xfrm>
            <a:off x="6916588" y="173151"/>
            <a:ext cx="118867" cy="118867"/>
          </a:xfrm>
          <a:prstGeom prst="rect">
            <a:avLst/>
          </a:prstGeom>
          <a:noFill/>
          <a:ln>
            <a:noFill/>
          </a:ln>
        </p:spPr>
      </p:pic>
      <p:pic>
        <p:nvPicPr>
          <p:cNvPr id="38" name="Google Shape;38;p1"/>
          <p:cNvPicPr preferRelativeResize="0"/>
          <p:nvPr/>
        </p:nvPicPr>
        <p:blipFill rotWithShape="1">
          <a:blip r:embed="rId6">
            <a:alphaModFix/>
          </a:blip>
          <a:srcRect b="0" l="0" r="0" t="0"/>
          <a:stretch/>
        </p:blipFill>
        <p:spPr>
          <a:xfrm rot="-977761">
            <a:off x="124369" y="5405660"/>
            <a:ext cx="1420306" cy="999700"/>
          </a:xfrm>
          <a:prstGeom prst="rect">
            <a:avLst/>
          </a:prstGeom>
          <a:noFill/>
          <a:ln>
            <a:noFill/>
          </a:ln>
        </p:spPr>
      </p:pic>
      <p:pic>
        <p:nvPicPr>
          <p:cNvPr id="39" name="Google Shape;39;p1"/>
          <p:cNvPicPr preferRelativeResize="0"/>
          <p:nvPr/>
        </p:nvPicPr>
        <p:blipFill rotWithShape="1">
          <a:blip r:embed="rId5">
            <a:alphaModFix/>
          </a:blip>
          <a:srcRect b="0" l="0" r="0" t="0"/>
          <a:stretch/>
        </p:blipFill>
        <p:spPr>
          <a:xfrm>
            <a:off x="1596969" y="4858780"/>
            <a:ext cx="118867" cy="118867"/>
          </a:xfrm>
          <a:prstGeom prst="rect">
            <a:avLst/>
          </a:prstGeom>
          <a:noFill/>
          <a:ln>
            <a:noFill/>
          </a:ln>
        </p:spPr>
      </p:pic>
      <p:pic>
        <p:nvPicPr>
          <p:cNvPr id="40" name="Google Shape;40;p1"/>
          <p:cNvPicPr preferRelativeResize="0"/>
          <p:nvPr/>
        </p:nvPicPr>
        <p:blipFill rotWithShape="1">
          <a:blip r:embed="rId7">
            <a:alphaModFix/>
          </a:blip>
          <a:srcRect b="0" l="0" r="0" t="0"/>
          <a:stretch/>
        </p:blipFill>
        <p:spPr>
          <a:xfrm rot="-2335293">
            <a:off x="10626926" y="4636978"/>
            <a:ext cx="1703758" cy="1728141"/>
          </a:xfrm>
          <a:prstGeom prst="rect">
            <a:avLst/>
          </a:prstGeom>
          <a:noFill/>
          <a:ln>
            <a:noFill/>
          </a:ln>
        </p:spPr>
      </p:pic>
      <p:sp>
        <p:nvSpPr>
          <p:cNvPr id="41" name="Google Shape;41;p1"/>
          <p:cNvSpPr/>
          <p:nvPr/>
        </p:nvSpPr>
        <p:spPr>
          <a:xfrm>
            <a:off x="5830159" y="1719294"/>
            <a:ext cx="567057" cy="548569"/>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2" name="Google Shape;42;p1"/>
          <p:cNvPicPr preferRelativeResize="0"/>
          <p:nvPr/>
        </p:nvPicPr>
        <p:blipFill rotWithShape="1">
          <a:blip r:embed="rId8">
            <a:alphaModFix/>
          </a:blip>
          <a:srcRect b="0" l="0" r="0" t="0"/>
          <a:stretch/>
        </p:blipFill>
        <p:spPr>
          <a:xfrm>
            <a:off x="1182317" y="145890"/>
            <a:ext cx="425859" cy="412267"/>
          </a:xfrm>
          <a:prstGeom prst="rect">
            <a:avLst/>
          </a:prstGeom>
          <a:noFill/>
          <a:ln cap="flat" cmpd="sng" w="9525">
            <a:solidFill>
              <a:srgbClr val="42DBF0"/>
            </a:solidFill>
            <a:prstDash val="solid"/>
            <a:round/>
            <a:headEnd len="sm" w="sm" type="none"/>
            <a:tailEnd len="sm" w="sm" type="none"/>
          </a:ln>
        </p:spPr>
      </p:pic>
      <p:pic>
        <p:nvPicPr>
          <p:cNvPr id="43" name="Google Shape;43;p1"/>
          <p:cNvPicPr preferRelativeResize="0"/>
          <p:nvPr/>
        </p:nvPicPr>
        <p:blipFill rotWithShape="1">
          <a:blip r:embed="rId9">
            <a:alphaModFix/>
          </a:blip>
          <a:srcRect b="0" l="0" r="0" t="0"/>
          <a:stretch/>
        </p:blipFill>
        <p:spPr>
          <a:xfrm rot="5400000">
            <a:off x="32998" y="4893743"/>
            <a:ext cx="1985751" cy="1643761"/>
          </a:xfrm>
          <a:prstGeom prst="rect">
            <a:avLst/>
          </a:prstGeom>
          <a:noFill/>
          <a:ln>
            <a:noFill/>
          </a:ln>
        </p:spPr>
      </p:pic>
      <p:grpSp>
        <p:nvGrpSpPr>
          <p:cNvPr id="44" name="Google Shape;44;p1"/>
          <p:cNvGrpSpPr/>
          <p:nvPr/>
        </p:nvGrpSpPr>
        <p:grpSpPr>
          <a:xfrm>
            <a:off x="940619" y="4626122"/>
            <a:ext cx="150486" cy="2179003"/>
            <a:chOff x="14244181" y="7690855"/>
            <a:chExt cx="301011" cy="4358573"/>
          </a:xfrm>
        </p:grpSpPr>
        <p:sp>
          <p:nvSpPr>
            <p:cNvPr id="45" name="Google Shape;45;p1"/>
            <p:cNvSpPr/>
            <p:nvPr/>
          </p:nvSpPr>
          <p:spPr>
            <a:xfrm>
              <a:off x="14250277" y="11811663"/>
              <a:ext cx="237765" cy="237765"/>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6" name="Google Shape;46;p1"/>
            <p:cNvPicPr preferRelativeResize="0"/>
            <p:nvPr/>
          </p:nvPicPr>
          <p:blipFill rotWithShape="1">
            <a:blip r:embed="rId10">
              <a:alphaModFix/>
            </a:blip>
            <a:srcRect b="0" l="0" r="0" t="0"/>
            <a:stretch/>
          </p:blipFill>
          <p:spPr>
            <a:xfrm>
              <a:off x="14244181" y="10430385"/>
              <a:ext cx="249958" cy="249958"/>
            </a:xfrm>
            <a:prstGeom prst="rect">
              <a:avLst/>
            </a:prstGeom>
            <a:noFill/>
            <a:ln>
              <a:noFill/>
            </a:ln>
          </p:spPr>
        </p:pic>
        <p:pic>
          <p:nvPicPr>
            <p:cNvPr id="47" name="Google Shape;47;p1"/>
            <p:cNvPicPr preferRelativeResize="0"/>
            <p:nvPr/>
          </p:nvPicPr>
          <p:blipFill rotWithShape="1">
            <a:blip r:embed="rId10">
              <a:alphaModFix/>
            </a:blip>
            <a:srcRect b="0" l="0" r="0" t="0"/>
            <a:stretch/>
          </p:blipFill>
          <p:spPr>
            <a:xfrm>
              <a:off x="14295234" y="9072133"/>
              <a:ext cx="249958" cy="249958"/>
            </a:xfrm>
            <a:prstGeom prst="rect">
              <a:avLst/>
            </a:prstGeom>
            <a:noFill/>
            <a:ln>
              <a:noFill/>
            </a:ln>
          </p:spPr>
        </p:pic>
        <p:pic>
          <p:nvPicPr>
            <p:cNvPr id="48" name="Google Shape;48;p1"/>
            <p:cNvPicPr preferRelativeResize="0"/>
            <p:nvPr/>
          </p:nvPicPr>
          <p:blipFill rotWithShape="1">
            <a:blip r:embed="rId10">
              <a:alphaModFix/>
            </a:blip>
            <a:srcRect b="0" l="0" r="0" t="0"/>
            <a:stretch/>
          </p:blipFill>
          <p:spPr>
            <a:xfrm>
              <a:off x="14244181" y="7690855"/>
              <a:ext cx="249958" cy="249958"/>
            </a:xfrm>
            <a:prstGeom prst="rect">
              <a:avLst/>
            </a:prstGeom>
            <a:noFill/>
            <a:ln>
              <a:noFill/>
            </a:ln>
          </p:spPr>
        </p:pic>
      </p:grpSp>
      <p:pic>
        <p:nvPicPr>
          <p:cNvPr id="49" name="Google Shape;49;p1"/>
          <p:cNvPicPr preferRelativeResize="0"/>
          <p:nvPr/>
        </p:nvPicPr>
        <p:blipFill rotWithShape="1">
          <a:blip r:embed="rId11">
            <a:alphaModFix/>
          </a:blip>
          <a:srcRect b="28244" l="0" r="23575" t="0"/>
          <a:stretch/>
        </p:blipFill>
        <p:spPr>
          <a:xfrm rot="-972607">
            <a:off x="268614" y="-78657"/>
            <a:ext cx="1076132" cy="1331898"/>
          </a:xfrm>
          <a:prstGeom prst="rect">
            <a:avLst/>
          </a:prstGeom>
          <a:noFill/>
          <a:ln>
            <a:noFill/>
          </a:ln>
        </p:spPr>
      </p:pic>
      <p:pic>
        <p:nvPicPr>
          <p:cNvPr id="50" name="Google Shape;50;p1"/>
          <p:cNvPicPr preferRelativeResize="0"/>
          <p:nvPr/>
        </p:nvPicPr>
        <p:blipFill rotWithShape="1">
          <a:blip r:embed="rId12">
            <a:alphaModFix/>
          </a:blip>
          <a:srcRect b="0" l="0" r="0" t="0"/>
          <a:stretch/>
        </p:blipFill>
        <p:spPr>
          <a:xfrm rot="-2163345">
            <a:off x="6247783" y="-409595"/>
            <a:ext cx="149346" cy="2182273"/>
          </a:xfrm>
          <a:prstGeom prst="rect">
            <a:avLst/>
          </a:prstGeom>
          <a:noFill/>
          <a:ln>
            <a:noFill/>
          </a:ln>
        </p:spPr>
      </p:pic>
      <p:sp>
        <p:nvSpPr>
          <p:cNvPr id="51" name="Google Shape;51;p1"/>
          <p:cNvSpPr/>
          <p:nvPr/>
        </p:nvSpPr>
        <p:spPr>
          <a:xfrm>
            <a:off x="11478805" y="232584"/>
            <a:ext cx="298039" cy="292570"/>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2" name="Google Shape;52;p1"/>
          <p:cNvSpPr txBox="1"/>
          <p:nvPr/>
        </p:nvSpPr>
        <p:spPr>
          <a:xfrm>
            <a:off x="9476141" y="5838511"/>
            <a:ext cx="124761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3200" u="none" cap="none" strike="noStrike">
                <a:solidFill>
                  <a:srgbClr val="999999"/>
                </a:solidFill>
                <a:latin typeface="Calibri"/>
                <a:ea typeface="Calibri"/>
                <a:cs typeface="Calibri"/>
                <a:sym typeface="Calibri"/>
              </a:rPr>
              <a:t>Day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sp>
        <p:nvSpPr>
          <p:cNvPr id="58" name="Google Shape;58;p2"/>
          <p:cNvSpPr txBox="1"/>
          <p:nvPr/>
        </p:nvSpPr>
        <p:spPr>
          <a:xfrm>
            <a:off x="341847" y="2660648"/>
            <a:ext cx="7206436" cy="95487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363636"/>
              </a:buClr>
              <a:buSzPts val="2000"/>
              <a:buFont typeface="Lato Light"/>
              <a:buNone/>
            </a:pPr>
            <a:r>
              <a:rPr b="0" i="0" lang="en-GB" sz="2000" u="none" cap="none" strike="noStrike">
                <a:solidFill>
                  <a:srgbClr val="363636"/>
                </a:solidFill>
                <a:latin typeface="Lato Light"/>
                <a:ea typeface="Lato Light"/>
                <a:cs typeface="Lato Light"/>
                <a:sym typeface="Lato Light"/>
              </a:rPr>
              <a:t>We may also show this presentation on our YouTube Channel, to make it accessible for those not on Facebook!</a:t>
            </a:r>
            <a:endParaRPr/>
          </a:p>
        </p:txBody>
      </p:sp>
      <p:sp>
        <p:nvSpPr>
          <p:cNvPr id="59" name="Google Shape;59;p2"/>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pic>
        <p:nvPicPr>
          <p:cNvPr descr="A close-up of some text&#10;&#10;Description automatically generated with low confidence" id="60" name="Google Shape;60;p2"/>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pic>
        <p:nvPicPr>
          <p:cNvPr id="61" name="Google Shape;61;p2"/>
          <p:cNvPicPr preferRelativeResize="0"/>
          <p:nvPr/>
        </p:nvPicPr>
        <p:blipFill rotWithShape="1">
          <a:blip r:embed="rId4">
            <a:alphaModFix/>
          </a:blip>
          <a:srcRect b="0" l="0" r="0" t="0"/>
          <a:stretch/>
        </p:blipFill>
        <p:spPr>
          <a:xfrm>
            <a:off x="168439" y="4827352"/>
            <a:ext cx="2555306" cy="14309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p:nvPr/>
        </p:nvSpPr>
        <p:spPr>
          <a:xfrm>
            <a:off x="2381" y="446"/>
            <a:ext cx="12187238" cy="1974847"/>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sp>
        <p:nvSpPr>
          <p:cNvPr id="67" name="Google Shape;67;p3"/>
          <p:cNvSpPr txBox="1"/>
          <p:nvPr/>
        </p:nvSpPr>
        <p:spPr>
          <a:xfrm>
            <a:off x="369475" y="587030"/>
            <a:ext cx="8471622"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3999" u="none" cap="none" strike="noStrike">
                <a:solidFill>
                  <a:srgbClr val="363636"/>
                </a:solidFill>
                <a:latin typeface="Lato Light"/>
                <a:ea typeface="Lato Light"/>
                <a:cs typeface="Lato Light"/>
                <a:sym typeface="Lato Light"/>
              </a:rPr>
              <a:t>Key Points from Day 3</a:t>
            </a:r>
            <a:endParaRPr b="1" i="0" sz="3999" u="none" cap="none" strike="noStrike">
              <a:solidFill>
                <a:srgbClr val="363636"/>
              </a:solidFill>
              <a:latin typeface="Lato Light"/>
              <a:ea typeface="Lato Light"/>
              <a:cs typeface="Lato Light"/>
              <a:sym typeface="Lato Light"/>
            </a:endParaRPr>
          </a:p>
        </p:txBody>
      </p:sp>
      <p:sp>
        <p:nvSpPr>
          <p:cNvPr id="68" name="Google Shape;68;p3"/>
          <p:cNvSpPr txBox="1"/>
          <p:nvPr/>
        </p:nvSpPr>
        <p:spPr>
          <a:xfrm>
            <a:off x="369475" y="2146896"/>
            <a:ext cx="8604814" cy="3686394"/>
          </a:xfrm>
          <a:prstGeom prst="rect">
            <a:avLst/>
          </a:prstGeom>
          <a:noFill/>
          <a:ln>
            <a:noFill/>
          </a:ln>
        </p:spPr>
        <p:txBody>
          <a:bodyPr anchorCtr="0" anchor="t" bIns="45700" lIns="91425" spcFirstLastPara="1" rIns="91425" wrap="square" tIns="45700">
            <a:spAutoFit/>
          </a:bodyPr>
          <a:lstStyle/>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What is ADHD </a:t>
            </a:r>
            <a:r>
              <a:rPr b="0" i="0" lang="en-GB" sz="2000" u="none" cap="none" strike="noStrike">
                <a:solidFill>
                  <a:srgbClr val="363636"/>
                </a:solidFill>
                <a:latin typeface="Lato Light"/>
                <a:ea typeface="Lato Light"/>
                <a:cs typeface="Lato Light"/>
                <a:sym typeface="Lato Light"/>
              </a:rPr>
              <a:t>– inattentiveness &amp; hyperactivity &amp; impulsiveness</a:t>
            </a:r>
            <a:endParaRPr/>
          </a:p>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ADHD Strengths </a:t>
            </a:r>
            <a:r>
              <a:rPr b="0" i="0" lang="en-GB" sz="2000" u="none" cap="none" strike="noStrike">
                <a:solidFill>
                  <a:srgbClr val="363636"/>
                </a:solidFill>
                <a:latin typeface="Lato Light"/>
                <a:ea typeface="Lato Light"/>
                <a:cs typeface="Lato Light"/>
                <a:sym typeface="Lato Light"/>
              </a:rPr>
              <a:t>– motivation, passion, risk takers, Hyperfocus</a:t>
            </a:r>
            <a:endParaRPr b="0" i="0" sz="2000" u="none" cap="none" strike="noStrike">
              <a:solidFill>
                <a:srgbClr val="363636"/>
              </a:solidFill>
              <a:latin typeface="Lato Light"/>
              <a:ea typeface="Lato Light"/>
              <a:cs typeface="Lato Light"/>
              <a:sym typeface="Lato Light"/>
            </a:endParaRPr>
          </a:p>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What is Dyspraxia </a:t>
            </a:r>
            <a:r>
              <a:rPr b="0" i="0" lang="en-GB" sz="2000" u="none" cap="none" strike="noStrike">
                <a:solidFill>
                  <a:srgbClr val="363636"/>
                </a:solidFill>
                <a:latin typeface="Lato Light"/>
                <a:ea typeface="Lato Light"/>
                <a:cs typeface="Lato Light"/>
                <a:sym typeface="Lato Light"/>
              </a:rPr>
              <a:t>– gross &amp; fine motor skills</a:t>
            </a:r>
            <a:endParaRPr/>
          </a:p>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Dyspraxia Strengths </a:t>
            </a:r>
            <a:r>
              <a:rPr b="0" i="0" lang="en-GB" sz="2000" u="none" cap="none" strike="noStrike">
                <a:solidFill>
                  <a:srgbClr val="363636"/>
                </a:solidFill>
                <a:latin typeface="Lato Light"/>
                <a:ea typeface="Lato Light"/>
                <a:cs typeface="Lato Light"/>
                <a:sym typeface="Lato Light"/>
              </a:rPr>
              <a:t>– leadership, creativity, empathy, determination </a:t>
            </a:r>
            <a:endParaRPr/>
          </a:p>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What is Dyslexia </a:t>
            </a:r>
            <a:r>
              <a:rPr b="0" i="0" lang="en-GB" sz="2000" u="none" cap="none" strike="noStrike">
                <a:solidFill>
                  <a:srgbClr val="363636"/>
                </a:solidFill>
                <a:latin typeface="Lato Light"/>
                <a:ea typeface="Lato Light"/>
                <a:cs typeface="Lato Light"/>
                <a:sym typeface="Lato Light"/>
              </a:rPr>
              <a:t>– reading, writing, spelling, memory, listening</a:t>
            </a:r>
            <a:endParaRPr/>
          </a:p>
          <a:p>
            <a:pPr indent="-342900" lvl="0" marL="342900" marR="0" rtl="0" algn="l">
              <a:lnSpc>
                <a:spcPct val="200000"/>
              </a:lnSpc>
              <a:spcBef>
                <a:spcPts val="0"/>
              </a:spcBef>
              <a:spcAft>
                <a:spcPts val="0"/>
              </a:spcAft>
              <a:buClr>
                <a:srgbClr val="363636"/>
              </a:buClr>
              <a:buSzPts val="2000"/>
              <a:buFont typeface="Arial"/>
              <a:buChar char="•"/>
            </a:pPr>
            <a:r>
              <a:rPr b="1" i="0" lang="en-GB" sz="2000" u="none" cap="none" strike="noStrike">
                <a:solidFill>
                  <a:srgbClr val="363636"/>
                </a:solidFill>
                <a:latin typeface="Lato Light"/>
                <a:ea typeface="Lato Light"/>
                <a:cs typeface="Lato Light"/>
                <a:sym typeface="Lato Light"/>
              </a:rPr>
              <a:t>Dyslexia Strengths </a:t>
            </a:r>
            <a:r>
              <a:rPr b="0" i="0" lang="en-GB" sz="2000" u="none" cap="none" strike="noStrike">
                <a:solidFill>
                  <a:srgbClr val="363636"/>
                </a:solidFill>
                <a:latin typeface="Lato Light"/>
                <a:ea typeface="Lato Light"/>
                <a:cs typeface="Lato Light"/>
                <a:sym typeface="Lato Light"/>
              </a:rPr>
              <a:t>– outside box &amp; visual thinkers, patterns, practical</a:t>
            </a:r>
            <a:endParaRPr/>
          </a:p>
        </p:txBody>
      </p:sp>
      <p:sp>
        <p:nvSpPr>
          <p:cNvPr id="69" name="Google Shape;69;p3"/>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pic>
        <p:nvPicPr>
          <p:cNvPr descr="A close-up of some text&#10;&#10;Description automatically generated with low confidence" id="70" name="Google Shape;70;p3"/>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sp>
        <p:nvSpPr>
          <p:cNvPr id="76" name="Google Shape;76;p4"/>
          <p:cNvSpPr txBox="1"/>
          <p:nvPr/>
        </p:nvSpPr>
        <p:spPr>
          <a:xfrm>
            <a:off x="288031" y="130788"/>
            <a:ext cx="8013641" cy="13231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3999" u="none" cap="none" strike="noStrike">
                <a:solidFill>
                  <a:srgbClr val="363636"/>
                </a:solidFill>
                <a:latin typeface="Lato Light"/>
                <a:ea typeface="Lato Light"/>
                <a:cs typeface="Lato Light"/>
                <a:sym typeface="Lato Light"/>
              </a:rPr>
              <a:t>Famous sports people with neurodiverse conditions</a:t>
            </a:r>
            <a:endParaRPr b="1" i="0" sz="3999" u="none" cap="none" strike="noStrike">
              <a:solidFill>
                <a:srgbClr val="363636"/>
              </a:solidFill>
              <a:latin typeface="Lato Light"/>
              <a:ea typeface="Lato Light"/>
              <a:cs typeface="Lato Light"/>
              <a:sym typeface="Lato Light"/>
            </a:endParaRPr>
          </a:p>
        </p:txBody>
      </p:sp>
      <p:sp>
        <p:nvSpPr>
          <p:cNvPr id="77" name="Google Shape;77;p4"/>
          <p:cNvSpPr txBox="1"/>
          <p:nvPr/>
        </p:nvSpPr>
        <p:spPr>
          <a:xfrm>
            <a:off x="286146" y="1857112"/>
            <a:ext cx="3868759" cy="426988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0" i="0" lang="en-GB" sz="2000" u="none" cap="none" strike="noStrike">
                <a:solidFill>
                  <a:schemeClr val="dk2"/>
                </a:solidFill>
                <a:latin typeface="Lato Light"/>
                <a:ea typeface="Lato Light"/>
                <a:cs typeface="Lato Light"/>
                <a:sym typeface="Lato Light"/>
              </a:rPr>
              <a:t>Lionel Messi – Autism</a:t>
            </a:r>
            <a:endParaRPr/>
          </a:p>
          <a:p>
            <a:pPr indent="0" lvl="0" marL="0" marR="0" rtl="0" algn="l">
              <a:lnSpc>
                <a:spcPct val="115000"/>
              </a:lnSpc>
              <a:spcBef>
                <a:spcPts val="1000"/>
              </a:spcBef>
              <a:spcAft>
                <a:spcPts val="0"/>
              </a:spcAft>
              <a:buNone/>
            </a:pPr>
            <a:r>
              <a:t/>
            </a:r>
            <a:endParaRPr b="0" i="0" sz="2000" u="none" cap="none" strike="noStrike">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b="0" i="0" lang="en-GB" sz="2000" u="none" cap="none" strike="noStrike">
                <a:solidFill>
                  <a:schemeClr val="dk2"/>
                </a:solidFill>
                <a:latin typeface="Lato Light"/>
                <a:ea typeface="Lato Light"/>
                <a:cs typeface="Lato Light"/>
                <a:sym typeface="Lato Light"/>
              </a:rPr>
              <a:t>Michael Jordan – ADHD</a:t>
            </a:r>
            <a:endParaRPr/>
          </a:p>
          <a:p>
            <a:pPr indent="0" lvl="0" marL="0" marR="0" rtl="0" algn="l">
              <a:lnSpc>
                <a:spcPct val="115000"/>
              </a:lnSpc>
              <a:spcBef>
                <a:spcPts val="1000"/>
              </a:spcBef>
              <a:spcAft>
                <a:spcPts val="0"/>
              </a:spcAft>
              <a:buNone/>
            </a:pPr>
            <a:r>
              <a:t/>
            </a:r>
            <a:endParaRPr b="0" i="0" sz="2000" u="none" cap="none" strike="noStrike">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b="0" i="0" lang="en-GB" sz="2000" u="none" cap="none" strike="noStrike">
                <a:solidFill>
                  <a:schemeClr val="dk2"/>
                </a:solidFill>
                <a:latin typeface="Lato Light"/>
                <a:ea typeface="Lato Light"/>
                <a:cs typeface="Lato Light"/>
                <a:sym typeface="Lato Light"/>
              </a:rPr>
              <a:t>Muhammad Ali – Dyslexia</a:t>
            </a:r>
            <a:endParaRPr/>
          </a:p>
          <a:p>
            <a:pPr indent="0" lvl="0" marL="0" marR="0" rtl="0" algn="l">
              <a:lnSpc>
                <a:spcPct val="115000"/>
              </a:lnSpc>
              <a:spcBef>
                <a:spcPts val="1000"/>
              </a:spcBef>
              <a:spcAft>
                <a:spcPts val="0"/>
              </a:spcAft>
              <a:buNone/>
            </a:pPr>
            <a:r>
              <a:t/>
            </a:r>
            <a:endParaRPr b="0" i="0" sz="2000" u="none" cap="none" strike="noStrike">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b="0" i="0" lang="en-GB" sz="2000" u="none" cap="none" strike="noStrike">
                <a:solidFill>
                  <a:schemeClr val="dk2"/>
                </a:solidFill>
                <a:latin typeface="Lato Light"/>
                <a:ea typeface="Lato Light"/>
                <a:cs typeface="Lato Light"/>
                <a:sym typeface="Lato Light"/>
              </a:rPr>
              <a:t>Ellis Genge – Dyspraxia </a:t>
            </a:r>
            <a:endParaRPr/>
          </a:p>
          <a:p>
            <a:pPr indent="0" lvl="0" marL="0" marR="0" rtl="0" algn="l">
              <a:lnSpc>
                <a:spcPct val="115000"/>
              </a:lnSpc>
              <a:spcBef>
                <a:spcPts val="1000"/>
              </a:spcBef>
              <a:spcAft>
                <a:spcPts val="0"/>
              </a:spcAft>
              <a:buNone/>
            </a:pPr>
            <a:r>
              <a:t/>
            </a:r>
            <a:endParaRPr b="0" i="0" sz="2000" u="none" cap="none" strike="noStrike">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b="0" i="0" lang="en-GB" sz="2000" u="none" cap="none" strike="noStrike">
                <a:solidFill>
                  <a:schemeClr val="dk2"/>
                </a:solidFill>
                <a:latin typeface="Lato Light"/>
                <a:ea typeface="Lato Light"/>
                <a:cs typeface="Lato Light"/>
                <a:sym typeface="Lato Light"/>
              </a:rPr>
              <a:t>Michael Phelps – ADHD </a:t>
            </a:r>
            <a:endParaRPr/>
          </a:p>
        </p:txBody>
      </p:sp>
      <p:sp>
        <p:nvSpPr>
          <p:cNvPr id="78" name="Google Shape;78;p4"/>
          <p:cNvSpPr/>
          <p:nvPr/>
        </p:nvSpPr>
        <p:spPr>
          <a:xfrm>
            <a:off x="9886512" y="-32694"/>
            <a:ext cx="1205218"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pic>
        <p:nvPicPr>
          <p:cNvPr id="79" name="Google Shape;79;p4"/>
          <p:cNvPicPr preferRelativeResize="0"/>
          <p:nvPr/>
        </p:nvPicPr>
        <p:blipFill rotWithShape="1">
          <a:blip r:embed="rId3">
            <a:alphaModFix/>
          </a:blip>
          <a:srcRect b="0" l="0" r="0" t="0"/>
          <a:stretch/>
        </p:blipFill>
        <p:spPr>
          <a:xfrm>
            <a:off x="4872797" y="1563021"/>
            <a:ext cx="2149207" cy="1452167"/>
          </a:xfrm>
          <a:prstGeom prst="rect">
            <a:avLst/>
          </a:prstGeom>
          <a:noFill/>
          <a:ln>
            <a:noFill/>
          </a:ln>
        </p:spPr>
      </p:pic>
      <p:pic>
        <p:nvPicPr>
          <p:cNvPr id="80" name="Google Shape;80;p4"/>
          <p:cNvPicPr preferRelativeResize="0"/>
          <p:nvPr/>
        </p:nvPicPr>
        <p:blipFill rotWithShape="1">
          <a:blip r:embed="rId4">
            <a:alphaModFix/>
          </a:blip>
          <a:srcRect b="0" l="0" r="0" t="0"/>
          <a:stretch/>
        </p:blipFill>
        <p:spPr>
          <a:xfrm>
            <a:off x="7132391" y="1584313"/>
            <a:ext cx="1761566" cy="1430876"/>
          </a:xfrm>
          <a:prstGeom prst="rect">
            <a:avLst/>
          </a:prstGeom>
          <a:noFill/>
          <a:ln>
            <a:noFill/>
          </a:ln>
        </p:spPr>
      </p:pic>
      <p:pic>
        <p:nvPicPr>
          <p:cNvPr id="81" name="Google Shape;81;p4"/>
          <p:cNvPicPr preferRelativeResize="0"/>
          <p:nvPr/>
        </p:nvPicPr>
        <p:blipFill rotWithShape="1">
          <a:blip r:embed="rId5">
            <a:alphaModFix/>
          </a:blip>
          <a:srcRect b="0" l="0" r="0" t="0"/>
          <a:stretch/>
        </p:blipFill>
        <p:spPr>
          <a:xfrm>
            <a:off x="7460393" y="3037838"/>
            <a:ext cx="1866900" cy="2409825"/>
          </a:xfrm>
          <a:prstGeom prst="rect">
            <a:avLst/>
          </a:prstGeom>
          <a:noFill/>
          <a:ln>
            <a:noFill/>
          </a:ln>
        </p:spPr>
      </p:pic>
      <p:pic>
        <p:nvPicPr>
          <p:cNvPr id="82" name="Google Shape;82;p4"/>
          <p:cNvPicPr preferRelativeResize="0"/>
          <p:nvPr/>
        </p:nvPicPr>
        <p:blipFill rotWithShape="1">
          <a:blip r:embed="rId6">
            <a:alphaModFix/>
          </a:blip>
          <a:srcRect b="0" l="0" r="0" t="0"/>
          <a:stretch/>
        </p:blipFill>
        <p:spPr>
          <a:xfrm>
            <a:off x="4790712" y="3184305"/>
            <a:ext cx="2610576" cy="1541678"/>
          </a:xfrm>
          <a:prstGeom prst="rect">
            <a:avLst/>
          </a:prstGeom>
          <a:noFill/>
          <a:ln>
            <a:noFill/>
          </a:ln>
        </p:spPr>
      </p:pic>
      <p:pic>
        <p:nvPicPr>
          <p:cNvPr id="83" name="Google Shape;83;p4"/>
          <p:cNvPicPr preferRelativeResize="0"/>
          <p:nvPr/>
        </p:nvPicPr>
        <p:blipFill rotWithShape="1">
          <a:blip r:embed="rId7">
            <a:alphaModFix/>
          </a:blip>
          <a:srcRect b="0" l="0" r="0" t="0"/>
          <a:stretch/>
        </p:blipFill>
        <p:spPr>
          <a:xfrm>
            <a:off x="4875068" y="4944571"/>
            <a:ext cx="2441864" cy="13765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5"/>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sp>
        <p:nvSpPr>
          <p:cNvPr id="89" name="Google Shape;89;p5"/>
          <p:cNvSpPr txBox="1"/>
          <p:nvPr/>
        </p:nvSpPr>
        <p:spPr>
          <a:xfrm>
            <a:off x="248232" y="346488"/>
            <a:ext cx="8013641"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3999" u="none" cap="none" strike="noStrike">
                <a:solidFill>
                  <a:srgbClr val="363636"/>
                </a:solidFill>
                <a:latin typeface="Lato Light"/>
                <a:ea typeface="Lato Light"/>
                <a:cs typeface="Lato Light"/>
                <a:sym typeface="Lato Light"/>
              </a:rPr>
              <a:t>What are Mental Health Disorders</a:t>
            </a:r>
            <a:endParaRPr b="1" i="0" sz="3999" u="none" cap="none" strike="noStrike">
              <a:solidFill>
                <a:srgbClr val="363636"/>
              </a:solidFill>
              <a:latin typeface="Lato Light"/>
              <a:ea typeface="Lato Light"/>
              <a:cs typeface="Lato Light"/>
              <a:sym typeface="Lato Light"/>
            </a:endParaRPr>
          </a:p>
        </p:txBody>
      </p:sp>
      <p:sp>
        <p:nvSpPr>
          <p:cNvPr id="90" name="Google Shape;90;p5"/>
          <p:cNvSpPr txBox="1"/>
          <p:nvPr/>
        </p:nvSpPr>
        <p:spPr>
          <a:xfrm>
            <a:off x="576963" y="1949684"/>
            <a:ext cx="1460383" cy="60446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en-GB" sz="3200" u="none" cap="none" strike="noStrike">
                <a:solidFill>
                  <a:srgbClr val="00B0F0"/>
                </a:solidFill>
                <a:latin typeface="Lato Light"/>
                <a:ea typeface="Lato Light"/>
                <a:cs typeface="Lato Light"/>
                <a:sym typeface="Lato Light"/>
              </a:rPr>
              <a:t>OCD</a:t>
            </a:r>
            <a:endParaRPr/>
          </a:p>
        </p:txBody>
      </p:sp>
      <p:sp>
        <p:nvSpPr>
          <p:cNvPr id="91" name="Google Shape;91;p5"/>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Lato Light"/>
              <a:ea typeface="Lato Light"/>
              <a:cs typeface="Lato Light"/>
              <a:sym typeface="Lato Light"/>
            </a:endParaRPr>
          </a:p>
        </p:txBody>
      </p:sp>
      <p:sp>
        <p:nvSpPr>
          <p:cNvPr id="92" name="Google Shape;92;p5"/>
          <p:cNvSpPr txBox="1"/>
          <p:nvPr/>
        </p:nvSpPr>
        <p:spPr>
          <a:xfrm>
            <a:off x="4284562" y="1871950"/>
            <a:ext cx="535495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3200" u="none" cap="none" strike="noStrike">
                <a:solidFill>
                  <a:srgbClr val="FF0000"/>
                </a:solidFill>
                <a:latin typeface="Lato Light"/>
                <a:ea typeface="Lato Light"/>
                <a:cs typeface="Lato Light"/>
                <a:sym typeface="Lato Light"/>
              </a:rPr>
              <a:t>Generalised Anxiety Disorder</a:t>
            </a:r>
            <a:endParaRPr/>
          </a:p>
        </p:txBody>
      </p:sp>
      <p:sp>
        <p:nvSpPr>
          <p:cNvPr id="93" name="Google Shape;93;p5"/>
          <p:cNvSpPr txBox="1"/>
          <p:nvPr/>
        </p:nvSpPr>
        <p:spPr>
          <a:xfrm>
            <a:off x="1674607" y="2718725"/>
            <a:ext cx="445970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FFC000"/>
                </a:solidFill>
                <a:latin typeface="Lato Light"/>
                <a:ea typeface="Lato Light"/>
                <a:cs typeface="Lato Light"/>
                <a:sym typeface="Lato Light"/>
              </a:rPr>
              <a:t>Social Anxiety Disorder</a:t>
            </a:r>
            <a:endParaRPr/>
          </a:p>
        </p:txBody>
      </p:sp>
      <p:sp>
        <p:nvSpPr>
          <p:cNvPr id="94" name="Google Shape;94;p5"/>
          <p:cNvSpPr txBox="1"/>
          <p:nvPr/>
        </p:nvSpPr>
        <p:spPr>
          <a:xfrm>
            <a:off x="6760029" y="2833397"/>
            <a:ext cx="328298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accent2"/>
                </a:solidFill>
                <a:latin typeface="Lato Light"/>
                <a:ea typeface="Lato Light"/>
                <a:cs typeface="Lato Light"/>
                <a:sym typeface="Lato Light"/>
              </a:rPr>
              <a:t>Depression</a:t>
            </a:r>
            <a:endParaRPr/>
          </a:p>
        </p:txBody>
      </p:sp>
      <p:sp>
        <p:nvSpPr>
          <p:cNvPr id="95" name="Google Shape;95;p5"/>
          <p:cNvSpPr txBox="1"/>
          <p:nvPr/>
        </p:nvSpPr>
        <p:spPr>
          <a:xfrm>
            <a:off x="1140348" y="4035351"/>
            <a:ext cx="479658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7030A0"/>
                </a:solidFill>
                <a:latin typeface="Lato Light"/>
                <a:ea typeface="Lato Light"/>
                <a:cs typeface="Lato Light"/>
                <a:sym typeface="Lato Light"/>
              </a:rPr>
              <a:t>Bipolar</a:t>
            </a:r>
            <a:endParaRPr/>
          </a:p>
        </p:txBody>
      </p:sp>
      <p:sp>
        <p:nvSpPr>
          <p:cNvPr id="96" name="Google Shape;96;p5"/>
          <p:cNvSpPr txBox="1"/>
          <p:nvPr/>
        </p:nvSpPr>
        <p:spPr>
          <a:xfrm>
            <a:off x="3367059" y="4345823"/>
            <a:ext cx="577601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F73BCF"/>
                </a:solidFill>
                <a:latin typeface="Lato Light"/>
                <a:ea typeface="Lato Light"/>
                <a:cs typeface="Lato Light"/>
                <a:sym typeface="Lato Light"/>
              </a:rPr>
              <a:t>Borderline Personality Disorder</a:t>
            </a:r>
            <a:endParaRPr/>
          </a:p>
        </p:txBody>
      </p:sp>
      <p:sp>
        <p:nvSpPr>
          <p:cNvPr id="97" name="Google Shape;97;p5"/>
          <p:cNvSpPr txBox="1"/>
          <p:nvPr/>
        </p:nvSpPr>
        <p:spPr>
          <a:xfrm>
            <a:off x="818146" y="5351977"/>
            <a:ext cx="24384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6748EA"/>
                </a:solidFill>
                <a:latin typeface="Lato Light"/>
                <a:ea typeface="Lato Light"/>
                <a:cs typeface="Lato Light"/>
                <a:sym typeface="Lato Light"/>
              </a:rPr>
              <a:t>PTSD</a:t>
            </a:r>
            <a:endParaRPr/>
          </a:p>
        </p:txBody>
      </p:sp>
      <p:sp>
        <p:nvSpPr>
          <p:cNvPr id="98" name="Google Shape;98;p5"/>
          <p:cNvSpPr txBox="1"/>
          <p:nvPr/>
        </p:nvSpPr>
        <p:spPr>
          <a:xfrm>
            <a:off x="4294851" y="5307270"/>
            <a:ext cx="383406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C4C4C4"/>
                </a:solidFill>
                <a:latin typeface="Lato Light"/>
                <a:ea typeface="Lato Light"/>
                <a:cs typeface="Lato Light"/>
                <a:sym typeface="Lato Light"/>
              </a:rPr>
              <a:t>Schizophrenia </a:t>
            </a:r>
            <a:endParaRPr/>
          </a:p>
        </p:txBody>
      </p:sp>
      <p:sp>
        <p:nvSpPr>
          <p:cNvPr id="99" name="Google Shape;99;p5"/>
          <p:cNvSpPr txBox="1"/>
          <p:nvPr/>
        </p:nvSpPr>
        <p:spPr>
          <a:xfrm>
            <a:off x="7131938" y="6142437"/>
            <a:ext cx="317435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2"/>
                </a:solidFill>
                <a:latin typeface="Lato Light"/>
                <a:ea typeface="Lato Light"/>
                <a:cs typeface="Lato Light"/>
                <a:sym typeface="Lato Light"/>
              </a:rPr>
              <a:t>&amp; many more!</a:t>
            </a:r>
            <a:endParaRPr/>
          </a:p>
        </p:txBody>
      </p:sp>
      <p:pic>
        <p:nvPicPr>
          <p:cNvPr id="100" name="Google Shape;100;p5"/>
          <p:cNvPicPr preferRelativeResize="0"/>
          <p:nvPr/>
        </p:nvPicPr>
        <p:blipFill rotWithShape="1">
          <a:blip r:embed="rId3">
            <a:alphaModFix/>
          </a:blip>
          <a:srcRect b="0" l="0" r="0" t="0"/>
          <a:stretch/>
        </p:blipFill>
        <p:spPr>
          <a:xfrm>
            <a:off x="8218013" y="101984"/>
            <a:ext cx="1002200" cy="100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6"/>
          <p:cNvSpPr/>
          <p:nvPr/>
        </p:nvSpPr>
        <p:spPr>
          <a:xfrm>
            <a:off x="2381" y="446"/>
            <a:ext cx="12187238" cy="1090417"/>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06" name="Google Shape;106;p6"/>
          <p:cNvSpPr txBox="1"/>
          <p:nvPr/>
        </p:nvSpPr>
        <p:spPr>
          <a:xfrm>
            <a:off x="288031" y="130788"/>
            <a:ext cx="8013641"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What are Mental Health Disorders</a:t>
            </a:r>
            <a:endParaRPr b="1" sz="3999">
              <a:solidFill>
                <a:srgbClr val="363636"/>
              </a:solidFill>
              <a:latin typeface="Lato Light"/>
              <a:ea typeface="Lato Light"/>
              <a:cs typeface="Lato Light"/>
              <a:sym typeface="Lato Light"/>
            </a:endParaRPr>
          </a:p>
        </p:txBody>
      </p:sp>
      <p:sp>
        <p:nvSpPr>
          <p:cNvPr id="107" name="Google Shape;107;p6"/>
          <p:cNvSpPr txBox="1"/>
          <p:nvPr/>
        </p:nvSpPr>
        <p:spPr>
          <a:xfrm>
            <a:off x="283534" y="1221205"/>
            <a:ext cx="9626900" cy="49777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Everyone has </a:t>
            </a:r>
            <a:r>
              <a:rPr b="1" lang="en-GB" sz="2000">
                <a:solidFill>
                  <a:schemeClr val="dk2"/>
                </a:solidFill>
                <a:latin typeface="Lato Light"/>
                <a:ea typeface="Lato Light"/>
                <a:cs typeface="Lato Light"/>
                <a:sym typeface="Lato Light"/>
              </a:rPr>
              <a:t>Mental Health</a:t>
            </a:r>
            <a:r>
              <a:rPr lang="en-GB" sz="2000">
                <a:solidFill>
                  <a:schemeClr val="dk2"/>
                </a:solidFill>
                <a:latin typeface="Lato Light"/>
                <a:ea typeface="Lato Light"/>
                <a:cs typeface="Lato Light"/>
                <a:sym typeface="Lato Light"/>
              </a:rPr>
              <a:t>, but not everyone has </a:t>
            </a:r>
            <a:r>
              <a:rPr b="1" lang="en-GB" sz="2000">
                <a:solidFill>
                  <a:schemeClr val="dk2"/>
                </a:solidFill>
                <a:latin typeface="Lato Light"/>
                <a:ea typeface="Lato Light"/>
                <a:cs typeface="Lato Light"/>
                <a:sym typeface="Lato Light"/>
              </a:rPr>
              <a:t>Mental Health Disorders/Illnesses</a:t>
            </a:r>
            <a:r>
              <a:rPr lang="en-GB" sz="2000">
                <a:solidFill>
                  <a:schemeClr val="dk2"/>
                </a:solidFill>
                <a:latin typeface="Lato Light"/>
                <a:ea typeface="Lato Light"/>
                <a:cs typeface="Lato Light"/>
                <a:sym typeface="Lato Light"/>
              </a:rPr>
              <a:t>.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There are many types of these disorders and there is such a wide range of them. They affect your mood, thinking and behaviour.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Some are very severe and can impact daily life for someone with the disorder, and others can be managed much easier.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All come with their own challenges but also their own strengths.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We’re going to look at a few now...</a:t>
            </a:r>
            <a:endParaRPr/>
          </a:p>
        </p:txBody>
      </p:sp>
      <p:sp>
        <p:nvSpPr>
          <p:cNvPr id="108" name="Google Shape;108;p6"/>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Thought with solid fill" id="109" name="Google Shape;109;p6"/>
          <p:cNvPicPr preferRelativeResize="0"/>
          <p:nvPr/>
        </p:nvPicPr>
        <p:blipFill rotWithShape="1">
          <a:blip r:embed="rId3">
            <a:alphaModFix/>
          </a:blip>
          <a:srcRect b="0" l="0" r="0" t="0"/>
          <a:stretch/>
        </p:blipFill>
        <p:spPr>
          <a:xfrm>
            <a:off x="8191653" y="88454"/>
            <a:ext cx="914400" cy="91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7"/>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15" name="Google Shape;115;p7"/>
          <p:cNvSpPr txBox="1"/>
          <p:nvPr/>
        </p:nvSpPr>
        <p:spPr>
          <a:xfrm>
            <a:off x="288031" y="130788"/>
            <a:ext cx="8013641"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Anxiety Disorders</a:t>
            </a:r>
            <a:endParaRPr b="1" sz="3999">
              <a:solidFill>
                <a:srgbClr val="363636"/>
              </a:solidFill>
              <a:latin typeface="Lato Light"/>
              <a:ea typeface="Lato Light"/>
              <a:cs typeface="Lato Light"/>
              <a:sym typeface="Lato Light"/>
            </a:endParaRPr>
          </a:p>
        </p:txBody>
      </p:sp>
      <p:sp>
        <p:nvSpPr>
          <p:cNvPr id="116" name="Google Shape;116;p7"/>
          <p:cNvSpPr txBox="1"/>
          <p:nvPr/>
        </p:nvSpPr>
        <p:spPr>
          <a:xfrm>
            <a:off x="157809" y="1889196"/>
            <a:ext cx="9340523" cy="113338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Some people only know an Anxiety Disorder as one thing and don’t realise there are many types of Anxiety Disorders including PTSD and Panic Disorder but we are going to focus on the ones that we have the most expertise in.</a:t>
            </a:r>
            <a:endParaRPr/>
          </a:p>
        </p:txBody>
      </p:sp>
      <p:sp>
        <p:nvSpPr>
          <p:cNvPr id="117" name="Google Shape;117;p7"/>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18" name="Google Shape;118;p7"/>
          <p:cNvPicPr preferRelativeResize="0"/>
          <p:nvPr/>
        </p:nvPicPr>
        <p:blipFill rotWithShape="1">
          <a:blip r:embed="rId3">
            <a:alphaModFix/>
          </a:blip>
          <a:srcRect b="0" l="0" r="0" t="0"/>
          <a:stretch/>
        </p:blipFill>
        <p:spPr>
          <a:xfrm>
            <a:off x="288031" y="3308479"/>
            <a:ext cx="2819400" cy="2143125"/>
          </a:xfrm>
          <a:prstGeom prst="rect">
            <a:avLst/>
          </a:prstGeom>
          <a:noFill/>
          <a:ln>
            <a:noFill/>
          </a:ln>
        </p:spPr>
      </p:pic>
      <p:pic>
        <p:nvPicPr>
          <p:cNvPr id="119" name="Google Shape;119;p7"/>
          <p:cNvPicPr preferRelativeResize="0"/>
          <p:nvPr/>
        </p:nvPicPr>
        <p:blipFill rotWithShape="1">
          <a:blip r:embed="rId4">
            <a:alphaModFix/>
          </a:blip>
          <a:srcRect b="0" l="0" r="0" t="0"/>
          <a:stretch/>
        </p:blipFill>
        <p:spPr>
          <a:xfrm>
            <a:off x="3289482" y="3308479"/>
            <a:ext cx="3219450" cy="2143125"/>
          </a:xfrm>
          <a:prstGeom prst="rect">
            <a:avLst/>
          </a:prstGeom>
          <a:noFill/>
          <a:ln>
            <a:noFill/>
          </a:ln>
        </p:spPr>
      </p:pic>
      <p:pic>
        <p:nvPicPr>
          <p:cNvPr id="120" name="Google Shape;120;p7"/>
          <p:cNvPicPr preferRelativeResize="0"/>
          <p:nvPr/>
        </p:nvPicPr>
        <p:blipFill rotWithShape="1">
          <a:blip r:embed="rId5">
            <a:alphaModFix/>
          </a:blip>
          <a:srcRect b="0" l="0" r="0" t="0"/>
          <a:stretch/>
        </p:blipFill>
        <p:spPr>
          <a:xfrm>
            <a:off x="6679183" y="3425594"/>
            <a:ext cx="3244977" cy="20260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8"/>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26" name="Google Shape;126;p8"/>
          <p:cNvSpPr txBox="1"/>
          <p:nvPr/>
        </p:nvSpPr>
        <p:spPr>
          <a:xfrm>
            <a:off x="286146" y="446563"/>
            <a:ext cx="801364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Generalised Anxiety Disorder (GAD</a:t>
            </a:r>
            <a:r>
              <a:rPr b="1" lang="en-GB" sz="4000">
                <a:solidFill>
                  <a:schemeClr val="dk2"/>
                </a:solidFill>
                <a:latin typeface="Calibri"/>
                <a:ea typeface="Calibri"/>
                <a:cs typeface="Calibri"/>
                <a:sym typeface="Calibri"/>
              </a:rPr>
              <a:t>)</a:t>
            </a:r>
            <a:endParaRPr b="1" sz="3999">
              <a:solidFill>
                <a:schemeClr val="dk2"/>
              </a:solidFill>
              <a:latin typeface="Lato Light"/>
              <a:ea typeface="Lato Light"/>
              <a:cs typeface="Lato Light"/>
              <a:sym typeface="Lato Light"/>
            </a:endParaRPr>
          </a:p>
        </p:txBody>
      </p:sp>
      <p:sp>
        <p:nvSpPr>
          <p:cNvPr id="127" name="Google Shape;127;p8"/>
          <p:cNvSpPr txBox="1"/>
          <p:nvPr/>
        </p:nvSpPr>
        <p:spPr>
          <a:xfrm>
            <a:off x="286146" y="1857112"/>
            <a:ext cx="9340523" cy="113338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rgbClr val="363636"/>
                </a:solidFill>
                <a:latin typeface="Lato Light"/>
                <a:ea typeface="Lato Light"/>
                <a:cs typeface="Lato Light"/>
                <a:sym typeface="Lato Light"/>
              </a:rPr>
              <a:t>I often refer to this as random anxiety also, as sometimes I don’t know whether I’m going to have it or not. To make matters worse, I could do the same thing twice and get anxiety one time but not the other.</a:t>
            </a:r>
            <a:endParaRPr/>
          </a:p>
        </p:txBody>
      </p:sp>
      <p:sp>
        <p:nvSpPr>
          <p:cNvPr id="128" name="Google Shape;128;p8"/>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29" name="Google Shape;129;p8"/>
          <p:cNvSpPr txBox="1"/>
          <p:nvPr/>
        </p:nvSpPr>
        <p:spPr>
          <a:xfrm>
            <a:off x="304037" y="3359831"/>
            <a:ext cx="3197488" cy="39215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1800">
                <a:solidFill>
                  <a:srgbClr val="C00000"/>
                </a:solidFill>
                <a:latin typeface="Calibri"/>
                <a:ea typeface="Calibri"/>
                <a:cs typeface="Calibri"/>
                <a:sym typeface="Calibri"/>
              </a:rPr>
              <a:t>Ongoing or excessive worry </a:t>
            </a:r>
            <a:endParaRPr/>
          </a:p>
        </p:txBody>
      </p:sp>
      <p:sp>
        <p:nvSpPr>
          <p:cNvPr id="130" name="Google Shape;130;p8"/>
          <p:cNvSpPr txBox="1"/>
          <p:nvPr/>
        </p:nvSpPr>
        <p:spPr>
          <a:xfrm>
            <a:off x="4149753" y="3119657"/>
            <a:ext cx="52136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6748EA"/>
                </a:solidFill>
                <a:latin typeface="Calibri"/>
                <a:ea typeface="Calibri"/>
                <a:cs typeface="Calibri"/>
                <a:sym typeface="Calibri"/>
              </a:rPr>
              <a:t>Sleeping problems</a:t>
            </a:r>
            <a:endParaRPr/>
          </a:p>
        </p:txBody>
      </p:sp>
      <p:sp>
        <p:nvSpPr>
          <p:cNvPr id="131" name="Google Shape;131;p8"/>
          <p:cNvSpPr txBox="1"/>
          <p:nvPr/>
        </p:nvSpPr>
        <p:spPr>
          <a:xfrm>
            <a:off x="6797779" y="2898134"/>
            <a:ext cx="2438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B0F0"/>
                </a:solidFill>
                <a:latin typeface="Calibri"/>
                <a:ea typeface="Calibri"/>
                <a:cs typeface="Calibri"/>
                <a:sym typeface="Calibri"/>
              </a:rPr>
              <a:t>Concentration</a:t>
            </a:r>
            <a:endParaRPr/>
          </a:p>
        </p:txBody>
      </p:sp>
      <p:sp>
        <p:nvSpPr>
          <p:cNvPr id="132" name="Google Shape;132;p8"/>
          <p:cNvSpPr txBox="1"/>
          <p:nvPr/>
        </p:nvSpPr>
        <p:spPr>
          <a:xfrm>
            <a:off x="6589963" y="3530891"/>
            <a:ext cx="21520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FC000"/>
                </a:solidFill>
                <a:latin typeface="Calibri"/>
                <a:ea typeface="Calibri"/>
                <a:cs typeface="Calibri"/>
                <a:sym typeface="Calibri"/>
              </a:rPr>
              <a:t>Irritable &amp; restless</a:t>
            </a:r>
            <a:endParaRPr/>
          </a:p>
        </p:txBody>
      </p:sp>
      <p:sp>
        <p:nvSpPr>
          <p:cNvPr id="133" name="Google Shape;133;p8"/>
          <p:cNvSpPr txBox="1"/>
          <p:nvPr/>
        </p:nvSpPr>
        <p:spPr>
          <a:xfrm>
            <a:off x="6751782" y="3971636"/>
            <a:ext cx="21520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F0000"/>
                </a:solidFill>
                <a:latin typeface="Calibri"/>
                <a:ea typeface="Calibri"/>
                <a:cs typeface="Calibri"/>
                <a:sym typeface="Calibri"/>
              </a:rPr>
              <a:t>Fatigue</a:t>
            </a:r>
            <a:endParaRPr/>
          </a:p>
        </p:txBody>
      </p:sp>
      <p:sp>
        <p:nvSpPr>
          <p:cNvPr id="134" name="Google Shape;134;p8"/>
          <p:cNvSpPr txBox="1"/>
          <p:nvPr/>
        </p:nvSpPr>
        <p:spPr>
          <a:xfrm>
            <a:off x="6184230" y="4588642"/>
            <a:ext cx="212119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FF6600"/>
                </a:solidFill>
                <a:latin typeface="Calibri"/>
                <a:ea typeface="Calibri"/>
                <a:cs typeface="Calibri"/>
                <a:sym typeface="Calibri"/>
              </a:rPr>
              <a:t>Increased heart rate</a:t>
            </a:r>
            <a:endParaRPr/>
          </a:p>
        </p:txBody>
      </p:sp>
      <p:sp>
        <p:nvSpPr>
          <p:cNvPr id="135" name="Google Shape;135;p8"/>
          <p:cNvSpPr txBox="1"/>
          <p:nvPr/>
        </p:nvSpPr>
        <p:spPr>
          <a:xfrm>
            <a:off x="7028780" y="5179497"/>
            <a:ext cx="197639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BFBFBF"/>
                </a:solidFill>
                <a:latin typeface="Calibri"/>
                <a:ea typeface="Calibri"/>
                <a:cs typeface="Calibri"/>
                <a:sym typeface="Calibri"/>
              </a:rPr>
              <a:t>Hyperventilating</a:t>
            </a:r>
            <a:endParaRPr/>
          </a:p>
        </p:txBody>
      </p:sp>
      <p:sp>
        <p:nvSpPr>
          <p:cNvPr id="136" name="Google Shape;136;p8"/>
          <p:cNvSpPr txBox="1"/>
          <p:nvPr/>
        </p:nvSpPr>
        <p:spPr>
          <a:xfrm>
            <a:off x="6898792" y="5887323"/>
            <a:ext cx="19549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73BCF"/>
                </a:solidFill>
                <a:latin typeface="Calibri"/>
                <a:ea typeface="Calibri"/>
                <a:cs typeface="Calibri"/>
                <a:sym typeface="Calibri"/>
              </a:rPr>
              <a:t>Muscle tension</a:t>
            </a:r>
            <a:endParaRPr/>
          </a:p>
        </p:txBody>
      </p:sp>
      <p:sp>
        <p:nvSpPr>
          <p:cNvPr id="137" name="Google Shape;137;p8"/>
          <p:cNvSpPr txBox="1"/>
          <p:nvPr/>
        </p:nvSpPr>
        <p:spPr>
          <a:xfrm>
            <a:off x="1221459" y="3905818"/>
            <a:ext cx="215456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B050"/>
                </a:solidFill>
                <a:latin typeface="Calibri"/>
                <a:ea typeface="Calibri"/>
                <a:cs typeface="Calibri"/>
                <a:sym typeface="Calibri"/>
              </a:rPr>
              <a:t>Loss of appetite</a:t>
            </a:r>
            <a:endParaRPr/>
          </a:p>
        </p:txBody>
      </p:sp>
      <p:sp>
        <p:nvSpPr>
          <p:cNvPr id="138" name="Google Shape;138;p8"/>
          <p:cNvSpPr txBox="1"/>
          <p:nvPr/>
        </p:nvSpPr>
        <p:spPr>
          <a:xfrm>
            <a:off x="508749" y="5179497"/>
            <a:ext cx="26996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6EC9C8"/>
                </a:solidFill>
                <a:latin typeface="Calibri"/>
                <a:ea typeface="Calibri"/>
                <a:cs typeface="Calibri"/>
                <a:sym typeface="Calibri"/>
              </a:rPr>
              <a:t>Wanting reassurance</a:t>
            </a:r>
            <a:endParaRPr/>
          </a:p>
        </p:txBody>
      </p:sp>
      <p:sp>
        <p:nvSpPr>
          <p:cNvPr id="139" name="Google Shape;139;p8"/>
          <p:cNvSpPr txBox="1"/>
          <p:nvPr/>
        </p:nvSpPr>
        <p:spPr>
          <a:xfrm>
            <a:off x="646636" y="4546957"/>
            <a:ext cx="25122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Stomach cramps</a:t>
            </a:r>
            <a:endParaRPr/>
          </a:p>
        </p:txBody>
      </p:sp>
      <p:sp>
        <p:nvSpPr>
          <p:cNvPr id="140" name="Google Shape;140;p8"/>
          <p:cNvSpPr txBox="1"/>
          <p:nvPr/>
        </p:nvSpPr>
        <p:spPr>
          <a:xfrm>
            <a:off x="417736" y="5887323"/>
            <a:ext cx="29674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Light headedness</a:t>
            </a:r>
            <a:endParaRPr/>
          </a:p>
        </p:txBody>
      </p:sp>
      <p:sp>
        <p:nvSpPr>
          <p:cNvPr id="141" name="Google Shape;141;p8"/>
          <p:cNvSpPr txBox="1"/>
          <p:nvPr/>
        </p:nvSpPr>
        <p:spPr>
          <a:xfrm>
            <a:off x="3385219" y="5598398"/>
            <a:ext cx="24568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B0F0"/>
                </a:solidFill>
                <a:latin typeface="Calibri"/>
                <a:ea typeface="Calibri"/>
                <a:cs typeface="Calibri"/>
                <a:sym typeface="Calibri"/>
              </a:rPr>
              <a:t>Over thinking</a:t>
            </a:r>
            <a:endParaRPr/>
          </a:p>
        </p:txBody>
      </p:sp>
      <p:sp>
        <p:nvSpPr>
          <p:cNvPr id="142" name="Google Shape;142;p8"/>
          <p:cNvSpPr txBox="1"/>
          <p:nvPr/>
        </p:nvSpPr>
        <p:spPr>
          <a:xfrm>
            <a:off x="3075709" y="4680789"/>
            <a:ext cx="25584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7030A0"/>
                </a:solidFill>
                <a:latin typeface="Calibri"/>
                <a:ea typeface="Calibri"/>
                <a:cs typeface="Calibri"/>
                <a:sym typeface="Calibri"/>
              </a:rPr>
              <a:t>Impending doom</a:t>
            </a:r>
            <a:endParaRPr/>
          </a:p>
        </p:txBody>
      </p:sp>
      <p:sp>
        <p:nvSpPr>
          <p:cNvPr id="143" name="Google Shape;143;p8"/>
          <p:cNvSpPr txBox="1"/>
          <p:nvPr/>
        </p:nvSpPr>
        <p:spPr>
          <a:xfrm>
            <a:off x="3764971" y="3820906"/>
            <a:ext cx="18692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73BCF"/>
                </a:solidFill>
                <a:latin typeface="Calibri"/>
                <a:ea typeface="Calibri"/>
                <a:cs typeface="Calibri"/>
                <a:sym typeface="Calibri"/>
              </a:rPr>
              <a:t>Sweating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9"/>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49" name="Google Shape;149;p9"/>
          <p:cNvSpPr txBox="1"/>
          <p:nvPr/>
        </p:nvSpPr>
        <p:spPr>
          <a:xfrm>
            <a:off x="286146" y="446563"/>
            <a:ext cx="801364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4000">
                <a:solidFill>
                  <a:schemeClr val="dk2"/>
                </a:solidFill>
                <a:latin typeface="Calibri"/>
                <a:ea typeface="Calibri"/>
                <a:cs typeface="Calibri"/>
                <a:sym typeface="Calibri"/>
              </a:rPr>
              <a:t>Social Anxiety Disorder </a:t>
            </a:r>
            <a:endParaRPr b="1" sz="3999">
              <a:solidFill>
                <a:schemeClr val="dk2"/>
              </a:solidFill>
              <a:latin typeface="Lato Light"/>
              <a:ea typeface="Lato Light"/>
              <a:cs typeface="Lato Light"/>
              <a:sym typeface="Lato Light"/>
            </a:endParaRPr>
          </a:p>
        </p:txBody>
      </p:sp>
      <p:sp>
        <p:nvSpPr>
          <p:cNvPr id="150" name="Google Shape;150;p9"/>
          <p:cNvSpPr txBox="1"/>
          <p:nvPr/>
        </p:nvSpPr>
        <p:spPr>
          <a:xfrm>
            <a:off x="286146" y="1809775"/>
            <a:ext cx="9624288" cy="161281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rgbClr val="363636"/>
                </a:solidFill>
                <a:latin typeface="Calibri"/>
                <a:ea typeface="Calibri"/>
                <a:cs typeface="Calibri"/>
                <a:sym typeface="Calibri"/>
              </a:rPr>
              <a:t>Some of the symptoms here are similar to GAD. Social Anxiety can create an overwhelming fear of social situations, which could lead to sufferers avoiding going to social events or communicating with their friends or loved ones. </a:t>
            </a:r>
            <a:endParaRPr/>
          </a:p>
          <a:p>
            <a:pPr indent="0" lvl="0" marL="0" marR="0" rtl="0" algn="l">
              <a:lnSpc>
                <a:spcPct val="115000"/>
              </a:lnSpc>
              <a:spcBef>
                <a:spcPts val="1000"/>
              </a:spcBef>
              <a:spcAft>
                <a:spcPts val="0"/>
              </a:spcAft>
              <a:buNone/>
            </a:pPr>
            <a:r>
              <a:rPr lang="en-GB" sz="2000">
                <a:solidFill>
                  <a:srgbClr val="363636"/>
                </a:solidFill>
                <a:latin typeface="Calibri"/>
                <a:ea typeface="Calibri"/>
                <a:cs typeface="Calibri"/>
                <a:sym typeface="Calibri"/>
              </a:rPr>
              <a:t>Some of the symptoms are:</a:t>
            </a:r>
            <a:endParaRPr sz="2000">
              <a:solidFill>
                <a:srgbClr val="363636"/>
              </a:solidFill>
              <a:latin typeface="Lato Light"/>
              <a:ea typeface="Lato Light"/>
              <a:cs typeface="Lato Light"/>
              <a:sym typeface="Lato Light"/>
            </a:endParaRPr>
          </a:p>
        </p:txBody>
      </p:sp>
      <p:sp>
        <p:nvSpPr>
          <p:cNvPr id="151" name="Google Shape;151;p9"/>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52" name="Google Shape;152;p9"/>
          <p:cNvPicPr preferRelativeResize="0"/>
          <p:nvPr/>
        </p:nvPicPr>
        <p:blipFill rotWithShape="1">
          <a:blip r:embed="rId3">
            <a:alphaModFix/>
          </a:blip>
          <a:srcRect b="0" l="0" r="0" t="0"/>
          <a:stretch/>
        </p:blipFill>
        <p:spPr>
          <a:xfrm>
            <a:off x="286146" y="3631926"/>
            <a:ext cx="4154556" cy="631368"/>
          </a:xfrm>
          <a:prstGeom prst="rect">
            <a:avLst/>
          </a:prstGeom>
          <a:noFill/>
          <a:ln>
            <a:noFill/>
          </a:ln>
        </p:spPr>
      </p:pic>
      <p:pic>
        <p:nvPicPr>
          <p:cNvPr id="153" name="Google Shape;153;p9"/>
          <p:cNvPicPr preferRelativeResize="0"/>
          <p:nvPr/>
        </p:nvPicPr>
        <p:blipFill rotWithShape="1">
          <a:blip r:embed="rId4">
            <a:alphaModFix/>
          </a:blip>
          <a:srcRect b="0" l="0" r="0" t="0"/>
          <a:stretch/>
        </p:blipFill>
        <p:spPr>
          <a:xfrm>
            <a:off x="1645993" y="4335082"/>
            <a:ext cx="2800716" cy="634416"/>
          </a:xfrm>
          <a:prstGeom prst="rect">
            <a:avLst/>
          </a:prstGeom>
          <a:noFill/>
          <a:ln>
            <a:noFill/>
          </a:ln>
        </p:spPr>
      </p:pic>
      <p:pic>
        <p:nvPicPr>
          <p:cNvPr id="154" name="Google Shape;154;p9"/>
          <p:cNvPicPr preferRelativeResize="0"/>
          <p:nvPr/>
        </p:nvPicPr>
        <p:blipFill rotWithShape="1">
          <a:blip r:embed="rId5">
            <a:alphaModFix/>
          </a:blip>
          <a:srcRect b="0" l="0" r="0" t="0"/>
          <a:stretch/>
        </p:blipFill>
        <p:spPr>
          <a:xfrm>
            <a:off x="3179433" y="3628878"/>
            <a:ext cx="3249451" cy="634416"/>
          </a:xfrm>
          <a:prstGeom prst="rect">
            <a:avLst/>
          </a:prstGeom>
          <a:noFill/>
          <a:ln>
            <a:noFill/>
          </a:ln>
        </p:spPr>
      </p:pic>
      <p:pic>
        <p:nvPicPr>
          <p:cNvPr id="155" name="Google Shape;155;p9"/>
          <p:cNvPicPr preferRelativeResize="0"/>
          <p:nvPr/>
        </p:nvPicPr>
        <p:blipFill rotWithShape="1">
          <a:blip r:embed="rId6">
            <a:alphaModFix/>
          </a:blip>
          <a:srcRect b="0" l="0" r="0" t="0"/>
          <a:stretch/>
        </p:blipFill>
        <p:spPr>
          <a:xfrm>
            <a:off x="4292966" y="4165062"/>
            <a:ext cx="6652468" cy="631368"/>
          </a:xfrm>
          <a:prstGeom prst="rect">
            <a:avLst/>
          </a:prstGeom>
          <a:noFill/>
          <a:ln>
            <a:noFill/>
          </a:ln>
        </p:spPr>
      </p:pic>
      <p:pic>
        <p:nvPicPr>
          <p:cNvPr id="156" name="Google Shape;156;p9"/>
          <p:cNvPicPr preferRelativeResize="0"/>
          <p:nvPr/>
        </p:nvPicPr>
        <p:blipFill rotWithShape="1">
          <a:blip r:embed="rId7">
            <a:alphaModFix/>
          </a:blip>
          <a:srcRect b="0" l="0" r="0" t="0"/>
          <a:stretch/>
        </p:blipFill>
        <p:spPr>
          <a:xfrm>
            <a:off x="5602516" y="4796430"/>
            <a:ext cx="4435513" cy="614378"/>
          </a:xfrm>
          <a:prstGeom prst="rect">
            <a:avLst/>
          </a:prstGeom>
          <a:noFill/>
          <a:ln>
            <a:noFill/>
          </a:ln>
        </p:spPr>
      </p:pic>
      <p:pic>
        <p:nvPicPr>
          <p:cNvPr id="157" name="Google Shape;157;p9"/>
          <p:cNvPicPr preferRelativeResize="0"/>
          <p:nvPr/>
        </p:nvPicPr>
        <p:blipFill rotWithShape="1">
          <a:blip r:embed="rId8">
            <a:alphaModFix/>
          </a:blip>
          <a:srcRect b="0" l="0" r="0" t="0"/>
          <a:stretch/>
        </p:blipFill>
        <p:spPr>
          <a:xfrm>
            <a:off x="5130085" y="2925908"/>
            <a:ext cx="4210531" cy="583215"/>
          </a:xfrm>
          <a:prstGeom prst="rect">
            <a:avLst/>
          </a:prstGeom>
          <a:noFill/>
          <a:ln>
            <a:noFill/>
          </a:ln>
        </p:spPr>
      </p:pic>
      <p:sp>
        <p:nvSpPr>
          <p:cNvPr id="158" name="Google Shape;158;p9"/>
          <p:cNvSpPr txBox="1"/>
          <p:nvPr/>
        </p:nvSpPr>
        <p:spPr>
          <a:xfrm>
            <a:off x="147342" y="4991647"/>
            <a:ext cx="648392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rgbClr val="FFC000"/>
                </a:solidFill>
                <a:latin typeface="Calibri"/>
                <a:ea typeface="Calibri"/>
                <a:cs typeface="Calibri"/>
                <a:sym typeface="Calibri"/>
              </a:rPr>
              <a:t>Over awareness of self </a:t>
            </a:r>
            <a:endParaRPr/>
          </a:p>
        </p:txBody>
      </p:sp>
      <p:pic>
        <p:nvPicPr>
          <p:cNvPr id="159" name="Google Shape;159;p9"/>
          <p:cNvPicPr preferRelativeResize="0"/>
          <p:nvPr/>
        </p:nvPicPr>
        <p:blipFill rotWithShape="1">
          <a:blip r:embed="rId9">
            <a:alphaModFix/>
          </a:blip>
          <a:srcRect b="0" l="0" r="0" t="0"/>
          <a:stretch/>
        </p:blipFill>
        <p:spPr>
          <a:xfrm>
            <a:off x="1742447" y="5697851"/>
            <a:ext cx="3387638" cy="667637"/>
          </a:xfrm>
          <a:prstGeom prst="rect">
            <a:avLst/>
          </a:prstGeom>
          <a:noFill/>
          <a:ln>
            <a:noFill/>
          </a:ln>
        </p:spPr>
      </p:pic>
      <p:pic>
        <p:nvPicPr>
          <p:cNvPr id="160" name="Google Shape;160;p9"/>
          <p:cNvPicPr preferRelativeResize="0"/>
          <p:nvPr/>
        </p:nvPicPr>
        <p:blipFill rotWithShape="1">
          <a:blip r:embed="rId10">
            <a:alphaModFix/>
          </a:blip>
          <a:srcRect b="0" l="0" r="0" t="0"/>
          <a:stretch/>
        </p:blipFill>
        <p:spPr>
          <a:xfrm>
            <a:off x="4440702" y="5538903"/>
            <a:ext cx="2649921" cy="600258"/>
          </a:xfrm>
          <a:prstGeom prst="rect">
            <a:avLst/>
          </a:prstGeom>
          <a:noFill/>
          <a:ln>
            <a:noFill/>
          </a:ln>
        </p:spPr>
      </p:pic>
      <p:pic>
        <p:nvPicPr>
          <p:cNvPr id="161" name="Google Shape;161;p9"/>
          <p:cNvPicPr preferRelativeResize="0"/>
          <p:nvPr/>
        </p:nvPicPr>
        <p:blipFill rotWithShape="1">
          <a:blip r:embed="rId11">
            <a:alphaModFix/>
          </a:blip>
          <a:srcRect b="0" l="0" r="0" t="0"/>
          <a:stretch/>
        </p:blipFill>
        <p:spPr>
          <a:xfrm>
            <a:off x="288877" y="5971441"/>
            <a:ext cx="2678688" cy="667636"/>
          </a:xfrm>
          <a:prstGeom prst="rect">
            <a:avLst/>
          </a:prstGeom>
          <a:noFill/>
          <a:ln>
            <a:noFill/>
          </a:ln>
        </p:spPr>
      </p:pic>
      <p:pic>
        <p:nvPicPr>
          <p:cNvPr id="162" name="Google Shape;162;p9"/>
          <p:cNvPicPr preferRelativeResize="0"/>
          <p:nvPr/>
        </p:nvPicPr>
        <p:blipFill rotWithShape="1">
          <a:blip r:embed="rId12">
            <a:alphaModFix/>
          </a:blip>
          <a:srcRect b="0" l="0" r="0" t="0"/>
          <a:stretch/>
        </p:blipFill>
        <p:spPr>
          <a:xfrm>
            <a:off x="7226904" y="5634319"/>
            <a:ext cx="4161532" cy="6893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p:nvPr/>
        </p:nvSpPr>
        <p:spPr>
          <a:xfrm>
            <a:off x="0" y="0"/>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68" name="Google Shape;168;p10"/>
          <p:cNvSpPr txBox="1"/>
          <p:nvPr/>
        </p:nvSpPr>
        <p:spPr>
          <a:xfrm>
            <a:off x="286146" y="446053"/>
            <a:ext cx="88738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Obsessive Compulsive Disorder (OCD)</a:t>
            </a:r>
            <a:endParaRPr b="1" sz="3999">
              <a:solidFill>
                <a:schemeClr val="dk2"/>
              </a:solidFill>
              <a:latin typeface="Lato Light"/>
              <a:ea typeface="Lato Light"/>
              <a:cs typeface="Lato Light"/>
              <a:sym typeface="Lato Light"/>
            </a:endParaRPr>
          </a:p>
        </p:txBody>
      </p:sp>
      <p:sp>
        <p:nvSpPr>
          <p:cNvPr id="169" name="Google Shape;169;p10"/>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70" name="Google Shape;170;p10"/>
          <p:cNvSpPr txBox="1"/>
          <p:nvPr/>
        </p:nvSpPr>
        <p:spPr>
          <a:xfrm>
            <a:off x="286145" y="1753381"/>
            <a:ext cx="9624289" cy="195643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2000">
                <a:solidFill>
                  <a:schemeClr val="dk2"/>
                </a:solidFill>
                <a:latin typeface="Lato Light"/>
                <a:ea typeface="Lato Light"/>
                <a:cs typeface="Lato Light"/>
                <a:sym typeface="Lato Light"/>
              </a:rPr>
              <a:t>OCD</a:t>
            </a:r>
            <a:r>
              <a:rPr lang="en-GB" sz="2000">
                <a:solidFill>
                  <a:schemeClr val="dk2"/>
                </a:solidFill>
                <a:latin typeface="Lato Light"/>
                <a:ea typeface="Lato Light"/>
                <a:cs typeface="Lato Light"/>
                <a:sym typeface="Lato Light"/>
              </a:rPr>
              <a:t> is often misunderstood. It is a type of </a:t>
            </a:r>
            <a:r>
              <a:rPr b="1" lang="en-GB" sz="2000">
                <a:solidFill>
                  <a:schemeClr val="dk2"/>
                </a:solidFill>
                <a:latin typeface="Lato Light"/>
                <a:ea typeface="Lato Light"/>
                <a:cs typeface="Lato Light"/>
                <a:sym typeface="Lato Light"/>
              </a:rPr>
              <a:t>Anxiety Disorder </a:t>
            </a:r>
            <a:r>
              <a:rPr lang="en-GB" sz="2000">
                <a:solidFill>
                  <a:schemeClr val="dk2"/>
                </a:solidFill>
                <a:latin typeface="Lato Light"/>
                <a:ea typeface="Lato Light"/>
                <a:cs typeface="Lato Light"/>
                <a:sym typeface="Lato Light"/>
              </a:rPr>
              <a:t>and is much more severe than people think. It’s not just about cleaning &amp; everyone does not have a little bit of OCD. </a:t>
            </a:r>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It can be debilitating and is one of the worst disorders to have. It does however bring its own strengths though! Now let’s look at what forms OCD!</a:t>
            </a:r>
            <a:endParaRPr/>
          </a:p>
        </p:txBody>
      </p:sp>
      <p:pic>
        <p:nvPicPr>
          <p:cNvPr id="171" name="Google Shape;171;p10"/>
          <p:cNvPicPr preferRelativeResize="0"/>
          <p:nvPr/>
        </p:nvPicPr>
        <p:blipFill rotWithShape="1">
          <a:blip r:embed="rId3">
            <a:alphaModFix/>
          </a:blip>
          <a:srcRect b="0" l="0" r="0" t="0"/>
          <a:stretch/>
        </p:blipFill>
        <p:spPr>
          <a:xfrm>
            <a:off x="286145" y="3966255"/>
            <a:ext cx="2602970" cy="18533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1"/>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77" name="Google Shape;177;p11"/>
          <p:cNvSpPr txBox="1"/>
          <p:nvPr/>
        </p:nvSpPr>
        <p:spPr>
          <a:xfrm>
            <a:off x="286145" y="446563"/>
            <a:ext cx="109027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Obsessive Compulsive Disorder (OCD) Symptoms</a:t>
            </a:r>
            <a:endParaRPr b="1" sz="3999">
              <a:solidFill>
                <a:schemeClr val="dk2"/>
              </a:solidFill>
              <a:latin typeface="Lato Light"/>
              <a:ea typeface="Lato Light"/>
              <a:cs typeface="Lato Light"/>
              <a:sym typeface="Lato Light"/>
            </a:endParaRPr>
          </a:p>
        </p:txBody>
      </p:sp>
      <p:sp>
        <p:nvSpPr>
          <p:cNvPr id="178" name="Google Shape;178;p11"/>
          <p:cNvSpPr txBox="1"/>
          <p:nvPr/>
        </p:nvSpPr>
        <p:spPr>
          <a:xfrm>
            <a:off x="286146" y="1857112"/>
            <a:ext cx="9340523" cy="113338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I often refer to this as random anxiety also, as sometimes I don’t know whether I’m going to have it or not. To make matters worse, I could do the same thing twice and get anxiety one time but not the other.</a:t>
            </a:r>
            <a:endParaRPr/>
          </a:p>
        </p:txBody>
      </p:sp>
      <p:sp>
        <p:nvSpPr>
          <p:cNvPr id="179" name="Google Shape;179;p11"/>
          <p:cNvSpPr/>
          <p:nvPr/>
        </p:nvSpPr>
        <p:spPr>
          <a:xfrm>
            <a:off x="11188930" y="892"/>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80" name="Google Shape;180;p11"/>
          <p:cNvSpPr txBox="1"/>
          <p:nvPr/>
        </p:nvSpPr>
        <p:spPr>
          <a:xfrm>
            <a:off x="4001166" y="3892958"/>
            <a:ext cx="3197488" cy="4588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200">
                <a:solidFill>
                  <a:srgbClr val="C00000"/>
                </a:solidFill>
                <a:latin typeface="Calibri"/>
                <a:ea typeface="Calibri"/>
                <a:cs typeface="Calibri"/>
                <a:sym typeface="Calibri"/>
              </a:rPr>
              <a:t>Hoarding</a:t>
            </a:r>
            <a:r>
              <a:rPr lang="en-GB" sz="1800">
                <a:solidFill>
                  <a:srgbClr val="C00000"/>
                </a:solidFill>
                <a:latin typeface="Calibri"/>
                <a:ea typeface="Calibri"/>
                <a:cs typeface="Calibri"/>
                <a:sym typeface="Calibri"/>
              </a:rPr>
              <a:t> </a:t>
            </a:r>
            <a:endParaRPr/>
          </a:p>
        </p:txBody>
      </p:sp>
      <p:sp>
        <p:nvSpPr>
          <p:cNvPr id="181" name="Google Shape;181;p11"/>
          <p:cNvSpPr txBox="1"/>
          <p:nvPr/>
        </p:nvSpPr>
        <p:spPr>
          <a:xfrm>
            <a:off x="713783" y="3084654"/>
            <a:ext cx="7360817"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6748EA"/>
                </a:solidFill>
                <a:latin typeface="Calibri"/>
                <a:ea typeface="Calibri"/>
                <a:cs typeface="Calibri"/>
                <a:sym typeface="Calibri"/>
              </a:rPr>
              <a:t>Constantly checking things over and over – car door locking</a:t>
            </a:r>
            <a:endParaRPr/>
          </a:p>
        </p:txBody>
      </p:sp>
      <p:sp>
        <p:nvSpPr>
          <p:cNvPr id="182" name="Google Shape;182;p11"/>
          <p:cNvSpPr txBox="1"/>
          <p:nvPr/>
        </p:nvSpPr>
        <p:spPr>
          <a:xfrm>
            <a:off x="7780713" y="5548829"/>
            <a:ext cx="2946937"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F0"/>
                </a:solidFill>
                <a:latin typeface="Calibri"/>
                <a:ea typeface="Calibri"/>
                <a:cs typeface="Calibri"/>
                <a:sym typeface="Calibri"/>
              </a:rPr>
              <a:t>Constant worry or fears</a:t>
            </a:r>
            <a:endParaRPr/>
          </a:p>
        </p:txBody>
      </p:sp>
      <p:sp>
        <p:nvSpPr>
          <p:cNvPr id="183" name="Google Shape;183;p11"/>
          <p:cNvSpPr txBox="1"/>
          <p:nvPr/>
        </p:nvSpPr>
        <p:spPr>
          <a:xfrm>
            <a:off x="4688378" y="4419152"/>
            <a:ext cx="7701817"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FF0000"/>
                </a:solidFill>
                <a:latin typeface="Calibri"/>
                <a:ea typeface="Calibri"/>
                <a:cs typeface="Calibri"/>
                <a:sym typeface="Calibri"/>
              </a:rPr>
              <a:t>Obsessions mentally (repetitive worries or thoughts</a:t>
            </a:r>
            <a:r>
              <a:rPr lang="en-GB" sz="1800">
                <a:solidFill>
                  <a:srgbClr val="FF0000"/>
                </a:solidFill>
                <a:latin typeface="Calibri"/>
                <a:ea typeface="Calibri"/>
                <a:cs typeface="Calibri"/>
                <a:sym typeface="Calibri"/>
              </a:rPr>
              <a:t>)</a:t>
            </a:r>
            <a:endParaRPr/>
          </a:p>
        </p:txBody>
      </p:sp>
      <p:sp>
        <p:nvSpPr>
          <p:cNvPr id="184" name="Google Shape;184;p11"/>
          <p:cNvSpPr txBox="1"/>
          <p:nvPr/>
        </p:nvSpPr>
        <p:spPr>
          <a:xfrm>
            <a:off x="676401" y="3905818"/>
            <a:ext cx="2699627"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50"/>
                </a:solidFill>
                <a:latin typeface="Calibri"/>
                <a:ea typeface="Calibri"/>
                <a:cs typeface="Calibri"/>
                <a:sym typeface="Calibri"/>
              </a:rPr>
              <a:t>Symmetry obsessions</a:t>
            </a:r>
            <a:endParaRPr/>
          </a:p>
        </p:txBody>
      </p:sp>
      <p:sp>
        <p:nvSpPr>
          <p:cNvPr id="185" name="Google Shape;185;p11"/>
          <p:cNvSpPr txBox="1"/>
          <p:nvPr/>
        </p:nvSpPr>
        <p:spPr>
          <a:xfrm>
            <a:off x="508749" y="5179497"/>
            <a:ext cx="269962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200">
                <a:solidFill>
                  <a:srgbClr val="6EC9C8"/>
                </a:solidFill>
                <a:latin typeface="Calibri"/>
                <a:ea typeface="Calibri"/>
                <a:cs typeface="Calibri"/>
                <a:sym typeface="Calibri"/>
              </a:rPr>
              <a:t>Isolation</a:t>
            </a:r>
            <a:endParaRPr/>
          </a:p>
        </p:txBody>
      </p:sp>
      <p:sp>
        <p:nvSpPr>
          <p:cNvPr id="186" name="Google Shape;186;p11"/>
          <p:cNvSpPr txBox="1"/>
          <p:nvPr/>
        </p:nvSpPr>
        <p:spPr>
          <a:xfrm>
            <a:off x="1103287" y="5775450"/>
            <a:ext cx="319748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7030A0"/>
                </a:solidFill>
                <a:latin typeface="Calibri"/>
                <a:ea typeface="Calibri"/>
                <a:cs typeface="Calibri"/>
                <a:sym typeface="Calibri"/>
              </a:rPr>
              <a:t>Distressing images in head</a:t>
            </a:r>
            <a:endParaRPr/>
          </a:p>
        </p:txBody>
      </p:sp>
      <p:sp>
        <p:nvSpPr>
          <p:cNvPr id="187" name="Google Shape;187;p11"/>
          <p:cNvSpPr txBox="1"/>
          <p:nvPr/>
        </p:nvSpPr>
        <p:spPr>
          <a:xfrm>
            <a:off x="3227571" y="5116888"/>
            <a:ext cx="319748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F73BCF"/>
                </a:solidFill>
                <a:latin typeface="Calibri"/>
                <a:ea typeface="Calibri"/>
                <a:cs typeface="Calibri"/>
                <a:sym typeface="Calibri"/>
              </a:rPr>
              <a:t>Contamination obsessions</a:t>
            </a:r>
            <a:endParaRPr/>
          </a:p>
        </p:txBody>
      </p:sp>
      <p:sp>
        <p:nvSpPr>
          <p:cNvPr id="188" name="Google Shape;188;p11"/>
          <p:cNvSpPr txBox="1"/>
          <p:nvPr/>
        </p:nvSpPr>
        <p:spPr>
          <a:xfrm>
            <a:off x="4091927" y="6327958"/>
            <a:ext cx="6053121"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50"/>
                </a:solidFill>
                <a:latin typeface="Calibri"/>
                <a:ea typeface="Calibri"/>
                <a:cs typeface="Calibri"/>
                <a:sym typeface="Calibri"/>
              </a:rPr>
              <a:t>Constantly replaying past memories over and over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2"/>
          <p:cNvSpPr/>
          <p:nvPr/>
        </p:nvSpPr>
        <p:spPr>
          <a:xfrm>
            <a:off x="0" y="0"/>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94" name="Google Shape;194;p12"/>
          <p:cNvSpPr txBox="1"/>
          <p:nvPr/>
        </p:nvSpPr>
        <p:spPr>
          <a:xfrm>
            <a:off x="77599" y="138276"/>
            <a:ext cx="8873896"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Obsessive Compulsive Disorder (OCD) Symptoms</a:t>
            </a:r>
            <a:endParaRPr b="1" sz="3999">
              <a:solidFill>
                <a:schemeClr val="dk2"/>
              </a:solidFill>
              <a:latin typeface="Lato Light"/>
              <a:ea typeface="Lato Light"/>
              <a:cs typeface="Lato Light"/>
              <a:sym typeface="Lato Light"/>
            </a:endParaRPr>
          </a:p>
        </p:txBody>
      </p:sp>
      <p:sp>
        <p:nvSpPr>
          <p:cNvPr id="195" name="Google Shape;195;p12"/>
          <p:cNvSpPr txBox="1"/>
          <p:nvPr/>
        </p:nvSpPr>
        <p:spPr>
          <a:xfrm>
            <a:off x="284956" y="1980978"/>
            <a:ext cx="9340523" cy="449559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The main example that I use when explaining OCD is the </a:t>
            </a:r>
            <a:r>
              <a:rPr b="1" lang="en-GB" sz="2000">
                <a:solidFill>
                  <a:schemeClr val="dk2"/>
                </a:solidFill>
                <a:latin typeface="Lato Light"/>
                <a:ea typeface="Lato Light"/>
                <a:cs typeface="Lato Light"/>
                <a:sym typeface="Lato Light"/>
              </a:rPr>
              <a:t>INTRUSIVE THOUGHTS!</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Many people like being clean &amp; tidy but it doesn’t mean they all have OCD.</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Intrusive thought are an integral part of life for most people with OCD!</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Let’s look at some of the very worrying intrusive thoughts that someone with OCD may have. </a:t>
            </a:r>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Please also remember that most people with OCD don’t ever act upon these thoughts, but have to fight really hard to not do anything with the thoughts!!</a:t>
            </a:r>
            <a:endParaRPr/>
          </a:p>
        </p:txBody>
      </p:sp>
      <p:sp>
        <p:nvSpPr>
          <p:cNvPr id="196" name="Google Shape;196;p12"/>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Thought with solid fill" id="197" name="Google Shape;197;p12"/>
          <p:cNvPicPr preferRelativeResize="0"/>
          <p:nvPr/>
        </p:nvPicPr>
        <p:blipFill rotWithShape="1">
          <a:blip r:embed="rId3">
            <a:alphaModFix/>
          </a:blip>
          <a:srcRect b="0" l="0" r="0" t="0"/>
          <a:stretch/>
        </p:blipFill>
        <p:spPr>
          <a:xfrm>
            <a:off x="9029094" y="138276"/>
            <a:ext cx="1097400" cy="1097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3"/>
          <p:cNvSpPr/>
          <p:nvPr/>
        </p:nvSpPr>
        <p:spPr>
          <a:xfrm>
            <a:off x="0" y="0"/>
            <a:ext cx="12187238" cy="970600"/>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03" name="Google Shape;203;p13"/>
          <p:cNvSpPr txBox="1"/>
          <p:nvPr/>
        </p:nvSpPr>
        <p:spPr>
          <a:xfrm>
            <a:off x="77599" y="138276"/>
            <a:ext cx="11959230" cy="62542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3200">
                <a:solidFill>
                  <a:schemeClr val="dk2"/>
                </a:solidFill>
                <a:latin typeface="Calibri"/>
                <a:ea typeface="Calibri"/>
                <a:cs typeface="Calibri"/>
                <a:sym typeface="Calibri"/>
              </a:rPr>
              <a:t>Obsessive Compulsive Disorder (OCD) Symptoms – Intrusive thoughts </a:t>
            </a:r>
            <a:endParaRPr/>
          </a:p>
        </p:txBody>
      </p:sp>
      <p:sp>
        <p:nvSpPr>
          <p:cNvPr id="204" name="Google Shape;204;p13"/>
          <p:cNvSpPr/>
          <p:nvPr/>
        </p:nvSpPr>
        <p:spPr>
          <a:xfrm>
            <a:off x="10558827" y="971046"/>
            <a:ext cx="791710" cy="5886954"/>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05" name="Google Shape;205;p13"/>
          <p:cNvSpPr txBox="1"/>
          <p:nvPr/>
        </p:nvSpPr>
        <p:spPr>
          <a:xfrm>
            <a:off x="332504" y="1007832"/>
            <a:ext cx="8092830"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Wanting to jump off a cliff or high rise building</a:t>
            </a:r>
            <a:endParaRPr/>
          </a:p>
        </p:txBody>
      </p:sp>
      <p:sp>
        <p:nvSpPr>
          <p:cNvPr id="206" name="Google Shape;206;p13"/>
          <p:cNvSpPr txBox="1"/>
          <p:nvPr/>
        </p:nvSpPr>
        <p:spPr>
          <a:xfrm>
            <a:off x="332503" y="1542419"/>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Throwing babies or pets</a:t>
            </a:r>
            <a:endParaRPr/>
          </a:p>
        </p:txBody>
      </p:sp>
      <p:sp>
        <p:nvSpPr>
          <p:cNvPr id="207" name="Google Shape;207;p13"/>
          <p:cNvSpPr txBox="1"/>
          <p:nvPr/>
        </p:nvSpPr>
        <p:spPr>
          <a:xfrm>
            <a:off x="332503" y="2106206"/>
            <a:ext cx="8092828"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Punching a loved one for no reason</a:t>
            </a:r>
            <a:endParaRPr/>
          </a:p>
        </p:txBody>
      </p:sp>
      <p:sp>
        <p:nvSpPr>
          <p:cNvPr id="208" name="Google Shape;208;p13"/>
          <p:cNvSpPr txBox="1"/>
          <p:nvPr/>
        </p:nvSpPr>
        <p:spPr>
          <a:xfrm>
            <a:off x="332500" y="2666726"/>
            <a:ext cx="8092831"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Swearing randomly when its really quiet/ shouting at someone</a:t>
            </a:r>
            <a:endParaRPr/>
          </a:p>
        </p:txBody>
      </p:sp>
      <p:sp>
        <p:nvSpPr>
          <p:cNvPr id="209" name="Google Shape;209;p13"/>
          <p:cNvSpPr txBox="1"/>
          <p:nvPr/>
        </p:nvSpPr>
        <p:spPr>
          <a:xfrm>
            <a:off x="332500" y="3188426"/>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Jumping in front of train track or car</a:t>
            </a:r>
            <a:endParaRPr/>
          </a:p>
        </p:txBody>
      </p:sp>
      <p:sp>
        <p:nvSpPr>
          <p:cNvPr id="210" name="Google Shape;210;p13"/>
          <p:cNvSpPr txBox="1"/>
          <p:nvPr/>
        </p:nvSpPr>
        <p:spPr>
          <a:xfrm>
            <a:off x="332499" y="3732354"/>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Driving their car off the road</a:t>
            </a:r>
            <a:endParaRPr/>
          </a:p>
        </p:txBody>
      </p:sp>
      <p:sp>
        <p:nvSpPr>
          <p:cNvPr id="211" name="Google Shape;211;p13"/>
          <p:cNvSpPr txBox="1"/>
          <p:nvPr/>
        </p:nvSpPr>
        <p:spPr>
          <a:xfrm>
            <a:off x="332498" y="4230257"/>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Running through a window</a:t>
            </a:r>
            <a:endParaRPr/>
          </a:p>
        </p:txBody>
      </p:sp>
      <p:sp>
        <p:nvSpPr>
          <p:cNvPr id="212" name="Google Shape;212;p13"/>
          <p:cNvSpPr txBox="1"/>
          <p:nvPr/>
        </p:nvSpPr>
        <p:spPr>
          <a:xfrm>
            <a:off x="332497" y="4762601"/>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Constantly thinking about their family dying </a:t>
            </a:r>
            <a:endParaRPr/>
          </a:p>
        </p:txBody>
      </p:sp>
      <p:sp>
        <p:nvSpPr>
          <p:cNvPr id="213" name="Google Shape;213;p13"/>
          <p:cNvSpPr txBox="1"/>
          <p:nvPr/>
        </p:nvSpPr>
        <p:spPr>
          <a:xfrm>
            <a:off x="332496" y="5323121"/>
            <a:ext cx="8092829" cy="769441"/>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Thinking about touching a friend inappropriately even though they don’t find them attractive</a:t>
            </a:r>
            <a:endParaRPr/>
          </a:p>
        </p:txBody>
      </p:sp>
      <p:sp>
        <p:nvSpPr>
          <p:cNvPr id="214" name="Google Shape;214;p13"/>
          <p:cNvSpPr txBox="1"/>
          <p:nvPr/>
        </p:nvSpPr>
        <p:spPr>
          <a:xfrm>
            <a:off x="332496" y="6218369"/>
            <a:ext cx="8092829" cy="430887"/>
          </a:xfrm>
          <a:prstGeom prst="rect">
            <a:avLst/>
          </a:prstGeom>
          <a:solidFill>
            <a:srgbClr val="EAEAEA"/>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chemeClr val="dk2"/>
                </a:solidFill>
                <a:latin typeface="Lato Light"/>
                <a:ea typeface="Lato Light"/>
                <a:cs typeface="Lato Light"/>
                <a:sym typeface="Lato Light"/>
              </a:rPr>
              <a:t>Wanting to laugh when someone has died or had bad news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p:nvPr/>
        </p:nvSpPr>
        <p:spPr>
          <a:xfrm>
            <a:off x="0" y="0"/>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20" name="Google Shape;220;p14"/>
          <p:cNvSpPr txBox="1"/>
          <p:nvPr/>
        </p:nvSpPr>
        <p:spPr>
          <a:xfrm>
            <a:off x="365761" y="420661"/>
            <a:ext cx="8873896" cy="75866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4000">
                <a:solidFill>
                  <a:schemeClr val="dk2"/>
                </a:solidFill>
                <a:latin typeface="Calibri"/>
                <a:ea typeface="Calibri"/>
                <a:cs typeface="Calibri"/>
                <a:sym typeface="Calibri"/>
              </a:rPr>
              <a:t>Depression</a:t>
            </a:r>
            <a:endParaRPr/>
          </a:p>
        </p:txBody>
      </p:sp>
      <p:sp>
        <p:nvSpPr>
          <p:cNvPr id="221" name="Google Shape;221;p14"/>
          <p:cNvSpPr txBox="1"/>
          <p:nvPr/>
        </p:nvSpPr>
        <p:spPr>
          <a:xfrm>
            <a:off x="284955" y="1821681"/>
            <a:ext cx="9035507" cy="269509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2000">
                <a:solidFill>
                  <a:schemeClr val="dk2"/>
                </a:solidFill>
                <a:latin typeface="Lato Light"/>
                <a:ea typeface="Lato Light"/>
                <a:cs typeface="Lato Light"/>
                <a:sym typeface="Lato Light"/>
              </a:rPr>
              <a:t>Depression</a:t>
            </a:r>
            <a:r>
              <a:rPr lang="en-GB" sz="2000">
                <a:solidFill>
                  <a:schemeClr val="dk2"/>
                </a:solidFill>
                <a:latin typeface="Lato Light"/>
                <a:ea typeface="Lato Light"/>
                <a:cs typeface="Lato Light"/>
                <a:sym typeface="Lato Light"/>
              </a:rPr>
              <a:t> can last for weeks or months and anyone can get it anytime.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Many things can cause depression such as key life events (losing a loved one, losing a job, getting divorced), family history, or giving birth.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Now let’s look at some of the symptoms of it!</a:t>
            </a:r>
            <a:endParaRPr/>
          </a:p>
        </p:txBody>
      </p:sp>
      <p:sp>
        <p:nvSpPr>
          <p:cNvPr id="222" name="Google Shape;222;p14"/>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223" name="Google Shape;223;p14"/>
          <p:cNvPicPr preferRelativeResize="0"/>
          <p:nvPr/>
        </p:nvPicPr>
        <p:blipFill rotWithShape="1">
          <a:blip r:embed="rId3">
            <a:alphaModFix/>
          </a:blip>
          <a:srcRect b="0" l="0" r="0" t="0"/>
          <a:stretch/>
        </p:blipFill>
        <p:spPr>
          <a:xfrm>
            <a:off x="7451108" y="3599234"/>
            <a:ext cx="1869354" cy="255544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5"/>
          <p:cNvSpPr/>
          <p:nvPr/>
        </p:nvSpPr>
        <p:spPr>
          <a:xfrm>
            <a:off x="2381" y="446"/>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29" name="Google Shape;229;p15"/>
          <p:cNvSpPr txBox="1"/>
          <p:nvPr/>
        </p:nvSpPr>
        <p:spPr>
          <a:xfrm>
            <a:off x="286145" y="446563"/>
            <a:ext cx="109027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Depression Symptoms</a:t>
            </a:r>
            <a:endParaRPr b="1" sz="3999">
              <a:solidFill>
                <a:schemeClr val="dk2"/>
              </a:solidFill>
              <a:latin typeface="Lato Light"/>
              <a:ea typeface="Lato Light"/>
              <a:cs typeface="Lato Light"/>
              <a:sym typeface="Lato Light"/>
            </a:endParaRPr>
          </a:p>
        </p:txBody>
      </p:sp>
      <p:sp>
        <p:nvSpPr>
          <p:cNvPr id="230" name="Google Shape;230;p15"/>
          <p:cNvSpPr/>
          <p:nvPr/>
        </p:nvSpPr>
        <p:spPr>
          <a:xfrm>
            <a:off x="9943522" y="-68724"/>
            <a:ext cx="2037118" cy="6926723"/>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31" name="Google Shape;231;p15"/>
          <p:cNvSpPr txBox="1"/>
          <p:nvPr/>
        </p:nvSpPr>
        <p:spPr>
          <a:xfrm>
            <a:off x="3227571" y="1880575"/>
            <a:ext cx="3197488" cy="4588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200">
                <a:solidFill>
                  <a:srgbClr val="C00000"/>
                </a:solidFill>
                <a:latin typeface="Calibri"/>
                <a:ea typeface="Calibri"/>
                <a:cs typeface="Calibri"/>
                <a:sym typeface="Calibri"/>
              </a:rPr>
              <a:t>Fatigue</a:t>
            </a:r>
            <a:r>
              <a:rPr lang="en-GB" sz="1800">
                <a:solidFill>
                  <a:srgbClr val="C00000"/>
                </a:solidFill>
                <a:latin typeface="Calibri"/>
                <a:ea typeface="Calibri"/>
                <a:cs typeface="Calibri"/>
                <a:sym typeface="Calibri"/>
              </a:rPr>
              <a:t> </a:t>
            </a:r>
            <a:endParaRPr/>
          </a:p>
        </p:txBody>
      </p:sp>
      <p:sp>
        <p:nvSpPr>
          <p:cNvPr id="232" name="Google Shape;232;p15"/>
          <p:cNvSpPr txBox="1"/>
          <p:nvPr/>
        </p:nvSpPr>
        <p:spPr>
          <a:xfrm>
            <a:off x="320758" y="2052714"/>
            <a:ext cx="2206312"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6748EA"/>
                </a:solidFill>
                <a:latin typeface="Calibri"/>
                <a:ea typeface="Calibri"/>
                <a:cs typeface="Calibri"/>
                <a:sym typeface="Calibri"/>
              </a:rPr>
              <a:t>Sadness</a:t>
            </a:r>
            <a:endParaRPr/>
          </a:p>
        </p:txBody>
      </p:sp>
      <p:sp>
        <p:nvSpPr>
          <p:cNvPr id="233" name="Google Shape;233;p15"/>
          <p:cNvSpPr txBox="1"/>
          <p:nvPr/>
        </p:nvSpPr>
        <p:spPr>
          <a:xfrm>
            <a:off x="6307244" y="4529724"/>
            <a:ext cx="3900785"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F0"/>
                </a:solidFill>
                <a:latin typeface="Calibri"/>
                <a:ea typeface="Calibri"/>
                <a:cs typeface="Calibri"/>
                <a:sym typeface="Calibri"/>
              </a:rPr>
              <a:t>Stop looking after themselves</a:t>
            </a:r>
            <a:endParaRPr/>
          </a:p>
        </p:txBody>
      </p:sp>
      <p:sp>
        <p:nvSpPr>
          <p:cNvPr id="234" name="Google Shape;234;p15"/>
          <p:cNvSpPr txBox="1"/>
          <p:nvPr/>
        </p:nvSpPr>
        <p:spPr>
          <a:xfrm>
            <a:off x="7780713" y="3213556"/>
            <a:ext cx="269962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FF0000"/>
                </a:solidFill>
                <a:latin typeface="Calibri"/>
                <a:ea typeface="Calibri"/>
                <a:cs typeface="Calibri"/>
                <a:sym typeface="Calibri"/>
              </a:rPr>
              <a:t>Irritability</a:t>
            </a:r>
            <a:endParaRPr sz="1800">
              <a:solidFill>
                <a:srgbClr val="FF0000"/>
              </a:solidFill>
              <a:latin typeface="Calibri"/>
              <a:ea typeface="Calibri"/>
              <a:cs typeface="Calibri"/>
              <a:sym typeface="Calibri"/>
            </a:endParaRPr>
          </a:p>
        </p:txBody>
      </p:sp>
      <p:sp>
        <p:nvSpPr>
          <p:cNvPr id="235" name="Google Shape;235;p15"/>
          <p:cNvSpPr txBox="1"/>
          <p:nvPr/>
        </p:nvSpPr>
        <p:spPr>
          <a:xfrm>
            <a:off x="1103287" y="2807648"/>
            <a:ext cx="2699627"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50"/>
                </a:solidFill>
                <a:latin typeface="Calibri"/>
                <a:ea typeface="Calibri"/>
                <a:cs typeface="Calibri"/>
                <a:sym typeface="Calibri"/>
              </a:rPr>
              <a:t>Thoughts of suicide</a:t>
            </a:r>
            <a:endParaRPr/>
          </a:p>
        </p:txBody>
      </p:sp>
      <p:sp>
        <p:nvSpPr>
          <p:cNvPr id="236" name="Google Shape;236;p15"/>
          <p:cNvSpPr txBox="1"/>
          <p:nvPr/>
        </p:nvSpPr>
        <p:spPr>
          <a:xfrm>
            <a:off x="527943" y="3841991"/>
            <a:ext cx="269962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200">
                <a:solidFill>
                  <a:srgbClr val="6EC9C8"/>
                </a:solidFill>
                <a:latin typeface="Calibri"/>
                <a:ea typeface="Calibri"/>
                <a:cs typeface="Calibri"/>
                <a:sym typeface="Calibri"/>
              </a:rPr>
              <a:t>Frustration</a:t>
            </a:r>
            <a:endParaRPr/>
          </a:p>
        </p:txBody>
      </p:sp>
      <p:sp>
        <p:nvSpPr>
          <p:cNvPr id="237" name="Google Shape;237;p15"/>
          <p:cNvSpPr txBox="1"/>
          <p:nvPr/>
        </p:nvSpPr>
        <p:spPr>
          <a:xfrm>
            <a:off x="3800034" y="3655587"/>
            <a:ext cx="319748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7030A0"/>
                </a:solidFill>
                <a:latin typeface="Calibri"/>
                <a:ea typeface="Calibri"/>
                <a:cs typeface="Calibri"/>
                <a:sym typeface="Calibri"/>
              </a:rPr>
              <a:t>Loneliness</a:t>
            </a:r>
            <a:endParaRPr/>
          </a:p>
        </p:txBody>
      </p:sp>
      <p:sp>
        <p:nvSpPr>
          <p:cNvPr id="238" name="Google Shape;238;p15"/>
          <p:cNvSpPr txBox="1"/>
          <p:nvPr/>
        </p:nvSpPr>
        <p:spPr>
          <a:xfrm>
            <a:off x="5526816" y="2193234"/>
            <a:ext cx="319748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F73BCF"/>
                </a:solidFill>
                <a:latin typeface="Calibri"/>
                <a:ea typeface="Calibri"/>
                <a:cs typeface="Calibri"/>
                <a:sym typeface="Calibri"/>
              </a:rPr>
              <a:t>Sleep problems</a:t>
            </a:r>
            <a:endParaRPr/>
          </a:p>
        </p:txBody>
      </p:sp>
      <p:sp>
        <p:nvSpPr>
          <p:cNvPr id="239" name="Google Shape;239;p15"/>
          <p:cNvSpPr txBox="1"/>
          <p:nvPr/>
        </p:nvSpPr>
        <p:spPr>
          <a:xfrm>
            <a:off x="556699" y="4846471"/>
            <a:ext cx="6053121"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00B050"/>
                </a:solidFill>
                <a:latin typeface="Calibri"/>
                <a:ea typeface="Calibri"/>
                <a:cs typeface="Calibri"/>
                <a:sym typeface="Calibri"/>
              </a:rPr>
              <a:t>Loss of interest in normal activities</a:t>
            </a:r>
            <a:endParaRPr/>
          </a:p>
        </p:txBody>
      </p:sp>
      <p:sp>
        <p:nvSpPr>
          <p:cNvPr id="240" name="Google Shape;240;p15"/>
          <p:cNvSpPr txBox="1"/>
          <p:nvPr/>
        </p:nvSpPr>
        <p:spPr>
          <a:xfrm>
            <a:off x="4708499" y="5505164"/>
            <a:ext cx="3504475"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200">
                <a:solidFill>
                  <a:srgbClr val="F73BCF"/>
                </a:solidFill>
                <a:latin typeface="Calibri"/>
                <a:ea typeface="Calibri"/>
                <a:cs typeface="Calibri"/>
                <a:sym typeface="Calibri"/>
              </a:rPr>
              <a:t>Not showering/ shaving etc</a:t>
            </a:r>
            <a:endParaRPr/>
          </a:p>
        </p:txBody>
      </p:sp>
      <p:pic>
        <p:nvPicPr>
          <p:cNvPr id="241" name="Google Shape;241;p15"/>
          <p:cNvPicPr preferRelativeResize="0"/>
          <p:nvPr/>
        </p:nvPicPr>
        <p:blipFill rotWithShape="1">
          <a:blip r:embed="rId3">
            <a:alphaModFix/>
          </a:blip>
          <a:srcRect b="0" l="0" r="0" t="0"/>
          <a:stretch/>
        </p:blipFill>
        <p:spPr>
          <a:xfrm>
            <a:off x="9943522" y="1880575"/>
            <a:ext cx="2037118" cy="1478554"/>
          </a:xfrm>
          <a:prstGeom prst="rect">
            <a:avLst/>
          </a:prstGeom>
          <a:noFill/>
          <a:ln>
            <a:noFill/>
          </a:ln>
        </p:spPr>
      </p:pic>
      <p:pic>
        <p:nvPicPr>
          <p:cNvPr id="242" name="Google Shape;242;p15"/>
          <p:cNvPicPr preferRelativeResize="0"/>
          <p:nvPr/>
        </p:nvPicPr>
        <p:blipFill rotWithShape="1">
          <a:blip r:embed="rId4">
            <a:alphaModFix/>
          </a:blip>
          <a:srcRect b="0" l="0" r="0" t="0"/>
          <a:stretch/>
        </p:blipFill>
        <p:spPr>
          <a:xfrm>
            <a:off x="9964837" y="3498039"/>
            <a:ext cx="1994488" cy="16934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6"/>
          <p:cNvSpPr/>
          <p:nvPr/>
        </p:nvSpPr>
        <p:spPr>
          <a:xfrm>
            <a:off x="0" y="0"/>
            <a:ext cx="12187238" cy="15999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48" name="Google Shape;248;p16"/>
          <p:cNvSpPr txBox="1"/>
          <p:nvPr/>
        </p:nvSpPr>
        <p:spPr>
          <a:xfrm>
            <a:off x="301580" y="1821147"/>
            <a:ext cx="9035507" cy="257993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All of the above conditions can affect your employees and customers so please try to remember this if they display the signs or tell you that they have the condition!</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Thanks for attending &amp; don’t forget we have sessions for the next 3 days! </a:t>
            </a:r>
            <a:endParaRPr/>
          </a:p>
          <a:p>
            <a:pPr indent="0" lvl="0" marL="0" marR="0" rtl="0" algn="l">
              <a:lnSpc>
                <a:spcPct val="115000"/>
              </a:lnSpc>
              <a:spcBef>
                <a:spcPts val="1000"/>
              </a:spcBef>
              <a:spcAft>
                <a:spcPts val="0"/>
              </a:spcAft>
              <a:buNone/>
            </a:pPr>
            <a:r>
              <a:rPr lang="en-GB" sz="2000">
                <a:solidFill>
                  <a:schemeClr val="dk1"/>
                </a:solidFill>
                <a:latin typeface="Calibri"/>
                <a:ea typeface="Calibri"/>
                <a:cs typeface="Calibri"/>
                <a:sym typeface="Calibri"/>
              </a:rPr>
              <a:t> </a:t>
            </a:r>
            <a:endParaRPr/>
          </a:p>
        </p:txBody>
      </p:sp>
      <p:sp>
        <p:nvSpPr>
          <p:cNvPr id="249" name="Google Shape;249;p16"/>
          <p:cNvSpPr/>
          <p:nvPr/>
        </p:nvSpPr>
        <p:spPr>
          <a:xfrm>
            <a:off x="9910434"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250" name="Google Shape;250;p16"/>
          <p:cNvPicPr preferRelativeResize="0"/>
          <p:nvPr/>
        </p:nvPicPr>
        <p:blipFill rotWithShape="1">
          <a:blip r:embed="rId3">
            <a:alphaModFix/>
          </a:blip>
          <a:srcRect b="0" l="0" r="0" t="0"/>
          <a:stretch/>
        </p:blipFill>
        <p:spPr>
          <a:xfrm>
            <a:off x="4071680" y="3938622"/>
            <a:ext cx="5838754" cy="291937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Moss Green Light - Rocketo Graphics">
      <a:dk1>
        <a:srgbClr val="999999"/>
      </a:dk1>
      <a:lt1>
        <a:srgbClr val="FFFFFF"/>
      </a:lt1>
      <a:dk2>
        <a:srgbClr val="494949"/>
      </a:dk2>
      <a:lt2>
        <a:srgbClr val="FFFFFF"/>
      </a:lt2>
      <a:accent1>
        <a:srgbClr val="4BC676"/>
      </a:accent1>
      <a:accent2>
        <a:srgbClr val="43C072"/>
      </a:accent2>
      <a:accent3>
        <a:srgbClr val="40B884"/>
      </a:accent3>
      <a:accent4>
        <a:srgbClr val="3CAE8C"/>
      </a:accent4>
      <a:accent5>
        <a:srgbClr val="379987"/>
      </a:accent5>
      <a:accent6>
        <a:srgbClr val="32858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2021-12-09T12:33:33Z</dcterms:created>
  <dc:creator>Yemi Sawyerr</dc:creator>
</cp:coreProperties>
</file>